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12"/>
  </p:notesMasterIdLst>
  <p:sldIdLst>
    <p:sldId id="259" r:id="rId2"/>
    <p:sldId id="6367" r:id="rId3"/>
    <p:sldId id="6376" r:id="rId4"/>
    <p:sldId id="6390" r:id="rId5"/>
    <p:sldId id="6378" r:id="rId6"/>
    <p:sldId id="6387" r:id="rId7"/>
    <p:sldId id="6381" r:id="rId8"/>
    <p:sldId id="6386" r:id="rId9"/>
    <p:sldId id="6382" r:id="rId10"/>
    <p:sldId id="6389" r:id="rId11"/>
  </p:sldIdLst>
  <p:sldSz cx="12192000" cy="6858000"/>
  <p:notesSz cx="6858000" cy="9144000"/>
  <p:defaultTextStyle>
    <a:defPPr>
      <a:defRPr lang="ko-KR"/>
    </a:defPPr>
    <a:lvl1pPr marL="0" algn="l" defTabSz="829452" rtl="0" eaLnBrk="1" latinLnBrk="1" hangingPunct="1">
      <a:defRPr sz="1633" kern="1200">
        <a:solidFill>
          <a:schemeClr val="tx1"/>
        </a:solidFill>
        <a:latin typeface="+mn-lt"/>
        <a:ea typeface="+mn-ea"/>
        <a:cs typeface="+mn-cs"/>
      </a:defRPr>
    </a:lvl1pPr>
    <a:lvl2pPr marL="414726" algn="l" defTabSz="829452" rtl="0" eaLnBrk="1" latinLnBrk="1" hangingPunct="1">
      <a:defRPr sz="1633" kern="1200">
        <a:solidFill>
          <a:schemeClr val="tx1"/>
        </a:solidFill>
        <a:latin typeface="+mn-lt"/>
        <a:ea typeface="+mn-ea"/>
        <a:cs typeface="+mn-cs"/>
      </a:defRPr>
    </a:lvl2pPr>
    <a:lvl3pPr marL="829452" algn="l" defTabSz="829452" rtl="0" eaLnBrk="1" latinLnBrk="1" hangingPunct="1">
      <a:defRPr sz="1633" kern="1200">
        <a:solidFill>
          <a:schemeClr val="tx1"/>
        </a:solidFill>
        <a:latin typeface="+mn-lt"/>
        <a:ea typeface="+mn-ea"/>
        <a:cs typeface="+mn-cs"/>
      </a:defRPr>
    </a:lvl3pPr>
    <a:lvl4pPr marL="1244178" algn="l" defTabSz="829452" rtl="0" eaLnBrk="1" latinLnBrk="1" hangingPunct="1">
      <a:defRPr sz="1633" kern="1200">
        <a:solidFill>
          <a:schemeClr val="tx1"/>
        </a:solidFill>
        <a:latin typeface="+mn-lt"/>
        <a:ea typeface="+mn-ea"/>
        <a:cs typeface="+mn-cs"/>
      </a:defRPr>
    </a:lvl4pPr>
    <a:lvl5pPr marL="1658904" algn="l" defTabSz="829452" rtl="0" eaLnBrk="1" latinLnBrk="1" hangingPunct="1">
      <a:defRPr sz="1633" kern="1200">
        <a:solidFill>
          <a:schemeClr val="tx1"/>
        </a:solidFill>
        <a:latin typeface="+mn-lt"/>
        <a:ea typeface="+mn-ea"/>
        <a:cs typeface="+mn-cs"/>
      </a:defRPr>
    </a:lvl5pPr>
    <a:lvl6pPr marL="2073631" algn="l" defTabSz="829452" rtl="0" eaLnBrk="1" latinLnBrk="1" hangingPunct="1">
      <a:defRPr sz="1633" kern="1200">
        <a:solidFill>
          <a:schemeClr val="tx1"/>
        </a:solidFill>
        <a:latin typeface="+mn-lt"/>
        <a:ea typeface="+mn-ea"/>
        <a:cs typeface="+mn-cs"/>
      </a:defRPr>
    </a:lvl6pPr>
    <a:lvl7pPr marL="2488357" algn="l" defTabSz="829452" rtl="0" eaLnBrk="1" latinLnBrk="1" hangingPunct="1">
      <a:defRPr sz="1633" kern="1200">
        <a:solidFill>
          <a:schemeClr val="tx1"/>
        </a:solidFill>
        <a:latin typeface="+mn-lt"/>
        <a:ea typeface="+mn-ea"/>
        <a:cs typeface="+mn-cs"/>
      </a:defRPr>
    </a:lvl7pPr>
    <a:lvl8pPr marL="2903083" algn="l" defTabSz="829452" rtl="0" eaLnBrk="1" latinLnBrk="1" hangingPunct="1">
      <a:defRPr sz="1633" kern="1200">
        <a:solidFill>
          <a:schemeClr val="tx1"/>
        </a:solidFill>
        <a:latin typeface="+mn-lt"/>
        <a:ea typeface="+mn-ea"/>
        <a:cs typeface="+mn-cs"/>
      </a:defRPr>
    </a:lvl8pPr>
    <a:lvl9pPr marL="3317809" algn="l" defTabSz="829452" rtl="0" eaLnBrk="1" latinLnBrk="1" hangingPunct="1">
      <a:defRPr sz="163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KIM" initials="C" lastIdx="2" clrIdx="0"/>
  <p:cmAuthor id="2" name="user" initials="u" lastIdx="0" clrIdx="1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FFFFFF"/>
    <a:srgbClr val="FF00FF"/>
    <a:srgbClr val="0000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7" autoAdjust="0"/>
    <p:restoredTop sz="78312" autoAdjust="0"/>
  </p:normalViewPr>
  <p:slideViewPr>
    <p:cSldViewPr snapToGrid="0">
      <p:cViewPr varScale="1">
        <p:scale>
          <a:sx n="126" d="100"/>
          <a:sy n="126" d="100"/>
        </p:scale>
        <p:origin x="1640" y="7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138BB448-29F7-4396-A6B0-D5A2C59965FE}" type="datetime1">
              <a:rPr lang="ko-KR" altLang="en-US"/>
              <a:pPr lvl="0">
                <a:defRPr/>
              </a:pPr>
              <a:t>2022-10-25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9BDA687-635B-472B-BE84-1E6299EF74F8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829452" rtl="0" eaLnBrk="1" latinLnBrk="1" hangingPunct="1">
      <a:defRPr sz="1089" kern="1200">
        <a:solidFill>
          <a:schemeClr val="tx1"/>
        </a:solidFill>
        <a:latin typeface="+mn-lt"/>
        <a:ea typeface="+mn-ea"/>
        <a:cs typeface="+mn-cs"/>
      </a:defRPr>
    </a:lvl1pPr>
    <a:lvl2pPr marL="414726" algn="l" defTabSz="829452" rtl="0" eaLnBrk="1" latinLnBrk="1" hangingPunct="1">
      <a:defRPr sz="1089" kern="1200">
        <a:solidFill>
          <a:schemeClr val="tx1"/>
        </a:solidFill>
        <a:latin typeface="+mn-lt"/>
        <a:ea typeface="+mn-ea"/>
        <a:cs typeface="+mn-cs"/>
      </a:defRPr>
    </a:lvl2pPr>
    <a:lvl3pPr marL="829452" algn="l" defTabSz="829452" rtl="0" eaLnBrk="1" latinLnBrk="1" hangingPunct="1">
      <a:defRPr sz="1089" kern="1200">
        <a:solidFill>
          <a:schemeClr val="tx1"/>
        </a:solidFill>
        <a:latin typeface="+mn-lt"/>
        <a:ea typeface="+mn-ea"/>
        <a:cs typeface="+mn-cs"/>
      </a:defRPr>
    </a:lvl3pPr>
    <a:lvl4pPr marL="1244178" algn="l" defTabSz="829452" rtl="0" eaLnBrk="1" latinLnBrk="1" hangingPunct="1">
      <a:defRPr sz="1089" kern="1200">
        <a:solidFill>
          <a:schemeClr val="tx1"/>
        </a:solidFill>
        <a:latin typeface="+mn-lt"/>
        <a:ea typeface="+mn-ea"/>
        <a:cs typeface="+mn-cs"/>
      </a:defRPr>
    </a:lvl4pPr>
    <a:lvl5pPr marL="1658904" algn="l" defTabSz="829452" rtl="0" eaLnBrk="1" latinLnBrk="1" hangingPunct="1">
      <a:defRPr sz="1089" kern="1200">
        <a:solidFill>
          <a:schemeClr val="tx1"/>
        </a:solidFill>
        <a:latin typeface="+mn-lt"/>
        <a:ea typeface="+mn-ea"/>
        <a:cs typeface="+mn-cs"/>
      </a:defRPr>
    </a:lvl5pPr>
    <a:lvl6pPr marL="2073631" algn="l" defTabSz="829452" rtl="0" eaLnBrk="1" latinLnBrk="1" hangingPunct="1">
      <a:defRPr sz="1089" kern="1200">
        <a:solidFill>
          <a:schemeClr val="tx1"/>
        </a:solidFill>
        <a:latin typeface="+mn-lt"/>
        <a:ea typeface="+mn-ea"/>
        <a:cs typeface="+mn-cs"/>
      </a:defRPr>
    </a:lvl6pPr>
    <a:lvl7pPr marL="2488357" algn="l" defTabSz="829452" rtl="0" eaLnBrk="1" latinLnBrk="1" hangingPunct="1">
      <a:defRPr sz="1089" kern="1200">
        <a:solidFill>
          <a:schemeClr val="tx1"/>
        </a:solidFill>
        <a:latin typeface="+mn-lt"/>
        <a:ea typeface="+mn-ea"/>
        <a:cs typeface="+mn-cs"/>
      </a:defRPr>
    </a:lvl7pPr>
    <a:lvl8pPr marL="2903083" algn="l" defTabSz="829452" rtl="0" eaLnBrk="1" latinLnBrk="1" hangingPunct="1">
      <a:defRPr sz="1089" kern="1200">
        <a:solidFill>
          <a:schemeClr val="tx1"/>
        </a:solidFill>
        <a:latin typeface="+mn-lt"/>
        <a:ea typeface="+mn-ea"/>
        <a:cs typeface="+mn-cs"/>
      </a:defRPr>
    </a:lvl8pPr>
    <a:lvl9pPr marL="3317809" algn="l" defTabSz="829452" rtl="0" eaLnBrk="1" latinLnBrk="1" hangingPunct="1">
      <a:defRPr sz="108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ytorch.org/docs/stable/tensors.html#torch.Tensor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pytorch.org/docs/stable/generated/torch.Tensor.to.html#torch.Tensor.to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9BDA687-635B-472B-BE84-1E6299EF74F8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051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Road_followin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ko-KR" altLang="en-US" dirty="0"/>
              <a:t>전체적인 </a:t>
            </a:r>
            <a:r>
              <a:rPr lang="en-US" altLang="ko-KR" dirty="0"/>
              <a:t>overview</a:t>
            </a:r>
          </a:p>
          <a:p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/>
              <a:t>모델을 통해 추론한다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9BDA687-635B-472B-BE84-1E6299EF74F8}" type="slidenum">
              <a:rPr lang="ko-KR" altLang="en-US" smtClean="0"/>
              <a:pPr lvl="0"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1222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29452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>
                <a:solidFill>
                  <a:srgbClr val="6C6C6D"/>
                </a:solidFill>
                <a:effectLst/>
                <a:latin typeface="IBMPlexMono"/>
              </a:rPr>
              <a:t>Tensor.half</a:t>
            </a:r>
            <a:r>
              <a:rPr lang="en-US" altLang="ko-KR" dirty="0">
                <a:effectLst/>
              </a:rPr>
              <a:t>(</a:t>
            </a:r>
            <a:r>
              <a:rPr lang="en-US" altLang="ko-KR" i="1" dirty="0" err="1">
                <a:solidFill>
                  <a:srgbClr val="6C6C6D"/>
                </a:solidFill>
                <a:effectLst/>
              </a:rPr>
              <a:t>memory_format</a:t>
            </a:r>
            <a:r>
              <a:rPr lang="en-US" altLang="ko-KR" i="1" dirty="0">
                <a:solidFill>
                  <a:srgbClr val="6C6C6D"/>
                </a:solidFill>
                <a:effectLst/>
              </a:rPr>
              <a:t>=</a:t>
            </a:r>
            <a:r>
              <a:rPr lang="en-US" altLang="ko-KR" i="1" dirty="0" err="1">
                <a:solidFill>
                  <a:srgbClr val="6C6C6D"/>
                </a:solidFill>
                <a:effectLst/>
              </a:rPr>
              <a:t>torch.preserve_format</a:t>
            </a:r>
            <a:r>
              <a:rPr lang="en-US" altLang="ko-KR" dirty="0">
                <a:effectLst/>
              </a:rPr>
              <a:t>)</a:t>
            </a:r>
            <a:r>
              <a:rPr lang="en-US" altLang="ko-KR" dirty="0"/>
              <a:t> → </a:t>
            </a:r>
            <a:r>
              <a:rPr lang="en-US" altLang="ko-KR" u="none" strike="noStrike" dirty="0" err="1">
                <a:solidFill>
                  <a:srgbClr val="4974D1"/>
                </a:solidFill>
                <a:effectLst/>
                <a:hlinkClick r:id="rId3" tooltip="torch.Tensor"/>
              </a:rPr>
              <a:t>Tensor</a:t>
            </a:r>
            <a:r>
              <a:rPr lang="en-US" altLang="ko-KR" b="0" dirty="0" err="1">
                <a:solidFill>
                  <a:srgbClr val="6C6C6D"/>
                </a:solidFill>
                <a:effectLst/>
                <a:latin typeface="IBMPlexMono"/>
              </a:rPr>
              <a:t>self.half</a:t>
            </a:r>
            <a:r>
              <a:rPr lang="en-US" altLang="ko-KR" b="0" dirty="0">
                <a:solidFill>
                  <a:srgbClr val="6C6C6D"/>
                </a:solidFill>
                <a:effectLst/>
                <a:latin typeface="IBMPlexMono"/>
              </a:rPr>
              <a:t>()</a:t>
            </a:r>
            <a:r>
              <a:rPr lang="en-US" altLang="ko-KR" b="0" dirty="0">
                <a:solidFill>
                  <a:srgbClr val="262626"/>
                </a:solidFill>
                <a:effectLst/>
              </a:rPr>
              <a:t> is equivalent to </a:t>
            </a:r>
            <a:r>
              <a:rPr lang="en-US" altLang="ko-KR" b="0" dirty="0">
                <a:solidFill>
                  <a:srgbClr val="6C6C6D"/>
                </a:solidFill>
                <a:effectLst/>
                <a:latin typeface="IBMPlexMono"/>
              </a:rPr>
              <a:t>self.to(torch.float16)</a:t>
            </a:r>
            <a:r>
              <a:rPr lang="en-US" altLang="ko-KR" b="0" dirty="0">
                <a:solidFill>
                  <a:srgbClr val="262626"/>
                </a:solidFill>
                <a:effectLst/>
              </a:rPr>
              <a:t>. See </a:t>
            </a:r>
            <a:r>
              <a:rPr lang="en-US" altLang="ko-KR" b="0" u="none" strike="noStrike" dirty="0">
                <a:solidFill>
                  <a:srgbClr val="4974D1"/>
                </a:solidFill>
                <a:effectLst/>
                <a:latin typeface="IBMPlexMono"/>
                <a:hlinkClick r:id="rId4" tooltip="torch.Tensor.to"/>
              </a:rPr>
              <a:t>to()</a:t>
            </a:r>
            <a:r>
              <a:rPr lang="en-US" altLang="ko-KR" b="0" dirty="0">
                <a:solidFill>
                  <a:srgbClr val="262626"/>
                </a:solidFill>
                <a:effectLst/>
              </a:rPr>
              <a:t>.</a:t>
            </a:r>
          </a:p>
          <a:p>
            <a:r>
              <a:rPr lang="en-US" altLang="ko-KR"/>
              <a:t>Lets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9BDA687-635B-472B-BE84-1E6299EF74F8}" type="slidenum">
              <a:rPr lang="ko-KR" altLang="en-US" smtClean="0"/>
              <a:pPr lvl="0">
                <a:defRPr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1196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https://nvidia-ai-iot.github.io/torch2trt/v0.3.0/usage/basic_usage.html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9BDA687-635B-472B-BE84-1E6299EF74F8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001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9BDA687-635B-472B-BE84-1E6299EF74F8}" type="slidenum">
              <a:rPr lang="ko-KR" altLang="en-US" smtClean="0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492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9BDA687-635B-472B-BE84-1E6299EF74F8}" type="slidenum">
              <a:rPr lang="ko-KR" altLang="en-US" smtClean="0"/>
              <a:pPr lvl="0">
                <a:defRPr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367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9BDA687-635B-472B-BE84-1E6299EF74F8}" type="slidenum">
              <a:rPr lang="ko-KR" altLang="en-US" smtClean="0"/>
              <a:pPr lvl="0">
                <a:defRPr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6749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9BDA687-635B-472B-BE84-1E6299EF74F8}" type="slidenum">
              <a:rPr lang="ko-KR" altLang="en-US" smtClean="0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828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06681" y="1122366"/>
            <a:ext cx="1037863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06681" y="3602041"/>
            <a:ext cx="103786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1" indent="0" algn="ctr">
              <a:buNone/>
              <a:defRPr sz="1600"/>
            </a:lvl4pPr>
            <a:lvl5pPr marL="1828708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3" indent="0" algn="ctr">
              <a:buNone/>
              <a:defRPr sz="1600"/>
            </a:lvl7pPr>
            <a:lvl8pPr marL="3200241" indent="0" algn="ctr">
              <a:buNone/>
              <a:defRPr sz="1600"/>
            </a:lvl8pPr>
            <a:lvl9pPr marL="3657417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86177-368C-4FC7-B6B0-DD2AC613D504}" type="datetime1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A0B763E-F8DC-4045-AB0C-0687CE81A6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187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2867" y="184151"/>
            <a:ext cx="11526266" cy="782708"/>
          </a:xfrm>
        </p:spPr>
        <p:txBody>
          <a:bodyPr>
            <a:normAutofit/>
          </a:bodyPr>
          <a:lstStyle>
            <a:lvl1pPr marL="0" algn="l" defTabSz="829544" rtl="0" eaLnBrk="1" latinLnBrk="1" hangingPunct="1">
              <a:lnSpc>
                <a:spcPct val="120000"/>
              </a:lnSpc>
              <a:defRPr lang="ko-KR" altLang="en-US" sz="3266" b="1" kern="1200" spc="-91">
                <a:solidFill>
                  <a:srgbClr val="00306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2867" y="1162050"/>
            <a:ext cx="11526266" cy="501491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889A-0EE8-45EF-A49E-738286845009}" type="datetime1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542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9F716-E955-41C4-92F0-8CE8725E4349}" type="datetime1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4505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6">
            <a:extLst>
              <a:ext uri="{FF2B5EF4-FFF2-40B4-BE49-F238E27FC236}">
                <a16:creationId xmlns:a16="http://schemas.microsoft.com/office/drawing/2014/main" id="{F3309892-82B9-4594-AFFA-2B826AE50F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770641"/>
            <a:ext cx="12192000" cy="6087359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09CD-9F65-4D74-86E5-EF1306E66EA4}" type="datetime1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DD992E1-D4FA-4C5E-B1B9-B4F7A60B7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67" y="184151"/>
            <a:ext cx="11526266" cy="782708"/>
          </a:xfrm>
        </p:spPr>
        <p:txBody>
          <a:bodyPr>
            <a:normAutofit/>
          </a:bodyPr>
          <a:lstStyle>
            <a:lvl1pPr marL="0" algn="l" defTabSz="829544" rtl="0" eaLnBrk="1" latinLnBrk="1" hangingPunct="1">
              <a:lnSpc>
                <a:spcPct val="120000"/>
              </a:lnSpc>
              <a:defRPr lang="ko-KR" altLang="en-US" sz="3266" b="1" kern="1200" spc="-91">
                <a:solidFill>
                  <a:srgbClr val="00306C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067027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B1DF7-14FA-40B3-9BF4-8CCAF215AAA9}" type="datetime1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6">
            <a:extLst>
              <a:ext uri="{FF2B5EF4-FFF2-40B4-BE49-F238E27FC236}">
                <a16:creationId xmlns:a16="http://schemas.microsoft.com/office/drawing/2014/main" id="{F6DAD045-905D-49AD-9F40-1E2D0B9BC5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770641"/>
            <a:ext cx="12192000" cy="608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04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20210416095409_ivqhalro.png">
            <a:extLst>
              <a:ext uri="{FF2B5EF4-FFF2-40B4-BE49-F238E27FC236}">
                <a16:creationId xmlns:a16="http://schemas.microsoft.com/office/drawing/2014/main" id="{173A66F4-03F9-4874-A02B-F33ADD401FF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" t="2373" b="300"/>
          <a:stretch/>
        </p:blipFill>
        <p:spPr bwMode="auto">
          <a:xfrm>
            <a:off x="-2" y="3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8429909F-D0D7-4F19-84D5-91B5DA0E4487}"/>
              </a:ext>
            </a:extLst>
          </p:cNvPr>
          <p:cNvSpPr/>
          <p:nvPr userDrawn="1"/>
        </p:nvSpPr>
        <p:spPr>
          <a:xfrm>
            <a:off x="2" y="-2229"/>
            <a:ext cx="12192000" cy="686023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13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1741FAE-3BF8-451B-B354-8A63A89BE5CF}"/>
              </a:ext>
            </a:extLst>
          </p:cNvPr>
          <p:cNvGrpSpPr/>
          <p:nvPr userDrawn="1"/>
        </p:nvGrpSpPr>
        <p:grpSpPr>
          <a:xfrm>
            <a:off x="6424842" y="2474913"/>
            <a:ext cx="5767158" cy="1356783"/>
            <a:chOff x="7588506" y="975159"/>
            <a:chExt cx="6811706" cy="1602386"/>
          </a:xfrm>
        </p:grpSpPr>
        <p:pic>
          <p:nvPicPr>
            <p:cNvPr id="20" name="그림 19" descr="An Electrifying Outcome for KENTECH Regular Admission 첨부 이미지">
              <a:extLst>
                <a:ext uri="{FF2B5EF4-FFF2-40B4-BE49-F238E27FC236}">
                  <a16:creationId xmlns:a16="http://schemas.microsoft.com/office/drawing/2014/main" id="{0DDF3D5D-7F4B-4B9B-AE22-B86E8A6F3A1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97" t="14312" r="8164" b="62451"/>
            <a:stretch/>
          </p:blipFill>
          <p:spPr bwMode="auto">
            <a:xfrm>
              <a:off x="7588510" y="975160"/>
              <a:ext cx="6811702" cy="1602383"/>
            </a:xfrm>
            <a:custGeom>
              <a:avLst/>
              <a:gdLst>
                <a:gd name="connsiteX0" fmla="*/ 0 w 6811702"/>
                <a:gd name="connsiteY0" fmla="*/ 0 h 1602383"/>
                <a:gd name="connsiteX1" fmla="*/ 6811702 w 6811702"/>
                <a:gd name="connsiteY1" fmla="*/ 0 h 1602383"/>
                <a:gd name="connsiteX2" fmla="*/ 6811702 w 6811702"/>
                <a:gd name="connsiteY2" fmla="*/ 1602383 h 1602383"/>
                <a:gd name="connsiteX3" fmla="*/ 0 w 6811702"/>
                <a:gd name="connsiteY3" fmla="*/ 1602383 h 1602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11702" h="1602383">
                  <a:moveTo>
                    <a:pt x="0" y="0"/>
                  </a:moveTo>
                  <a:lnTo>
                    <a:pt x="6811702" y="0"/>
                  </a:lnTo>
                  <a:lnTo>
                    <a:pt x="6811702" y="1602383"/>
                  </a:lnTo>
                  <a:lnTo>
                    <a:pt x="0" y="1602383"/>
                  </a:lnTo>
                  <a:close/>
                </a:path>
              </a:pathLst>
            </a:cu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B1745C10-B2E3-4BDF-924D-C04E54AEA1C6}"/>
                </a:ext>
              </a:extLst>
            </p:cNvPr>
            <p:cNvSpPr/>
            <p:nvPr/>
          </p:nvSpPr>
          <p:spPr>
            <a:xfrm rot="16200000">
              <a:off x="10193166" y="-1629501"/>
              <a:ext cx="1602386" cy="6811706"/>
            </a:xfrm>
            <a:prstGeom prst="rect">
              <a:avLst/>
            </a:prstGeom>
            <a:solidFill>
              <a:srgbClr val="16C1F3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13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FC34909-14C4-416B-942D-2FA89FD3E584}"/>
              </a:ext>
            </a:extLst>
          </p:cNvPr>
          <p:cNvGrpSpPr/>
          <p:nvPr userDrawn="1"/>
        </p:nvGrpSpPr>
        <p:grpSpPr>
          <a:xfrm>
            <a:off x="5556492" y="3897332"/>
            <a:ext cx="5767158" cy="1356783"/>
            <a:chOff x="6562882" y="2625580"/>
            <a:chExt cx="6811706" cy="1602386"/>
          </a:xfrm>
        </p:grpSpPr>
        <p:pic>
          <p:nvPicPr>
            <p:cNvPr id="23" name="그림 22" descr="An Electrifying Outcome for KENTECH Regular Admission 첨부 이미지">
              <a:extLst>
                <a:ext uri="{FF2B5EF4-FFF2-40B4-BE49-F238E27FC236}">
                  <a16:creationId xmlns:a16="http://schemas.microsoft.com/office/drawing/2014/main" id="{B010F32E-BF52-494E-ADEB-982BD3518C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597" t="38246" r="18664" b="38517"/>
            <a:stretch/>
          </p:blipFill>
          <p:spPr bwMode="auto">
            <a:xfrm>
              <a:off x="6562882" y="2625580"/>
              <a:ext cx="6811706" cy="1602386"/>
            </a:xfrm>
            <a:custGeom>
              <a:avLst/>
              <a:gdLst>
                <a:gd name="connsiteX0" fmla="*/ 0 w 6811706"/>
                <a:gd name="connsiteY0" fmla="*/ 0 h 1602386"/>
                <a:gd name="connsiteX1" fmla="*/ 6811706 w 6811706"/>
                <a:gd name="connsiteY1" fmla="*/ 0 h 1602386"/>
                <a:gd name="connsiteX2" fmla="*/ 6811706 w 6811706"/>
                <a:gd name="connsiteY2" fmla="*/ 1602386 h 1602386"/>
                <a:gd name="connsiteX3" fmla="*/ 0 w 6811706"/>
                <a:gd name="connsiteY3" fmla="*/ 1602386 h 160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11706" h="1602386">
                  <a:moveTo>
                    <a:pt x="0" y="0"/>
                  </a:moveTo>
                  <a:lnTo>
                    <a:pt x="6811706" y="0"/>
                  </a:lnTo>
                  <a:lnTo>
                    <a:pt x="6811706" y="1602386"/>
                  </a:lnTo>
                  <a:lnTo>
                    <a:pt x="0" y="1602386"/>
                  </a:lnTo>
                  <a:close/>
                </a:path>
              </a:pathLst>
            </a:cu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CCB83D6-35A3-43F4-B781-5BED9E7E6E52}"/>
                </a:ext>
              </a:extLst>
            </p:cNvPr>
            <p:cNvSpPr/>
            <p:nvPr/>
          </p:nvSpPr>
          <p:spPr>
            <a:xfrm rot="16200000">
              <a:off x="9167542" y="20920"/>
              <a:ext cx="1602386" cy="6811706"/>
            </a:xfrm>
            <a:prstGeom prst="rect">
              <a:avLst/>
            </a:prstGeom>
            <a:solidFill>
              <a:srgbClr val="0083CB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13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C267A81-C10A-470E-B2A6-63DA81EC8440}"/>
              </a:ext>
            </a:extLst>
          </p:cNvPr>
          <p:cNvGrpSpPr/>
          <p:nvPr userDrawn="1"/>
        </p:nvGrpSpPr>
        <p:grpSpPr>
          <a:xfrm>
            <a:off x="4688142" y="5318636"/>
            <a:ext cx="5767158" cy="1356783"/>
            <a:chOff x="5537255" y="4276003"/>
            <a:chExt cx="6811706" cy="1602386"/>
          </a:xfrm>
        </p:grpSpPr>
        <p:pic>
          <p:nvPicPr>
            <p:cNvPr id="26" name="그림 25" descr="An Electrifying Outcome for KENTECH Regular Admission 첨부 이미지">
              <a:extLst>
                <a:ext uri="{FF2B5EF4-FFF2-40B4-BE49-F238E27FC236}">
                  <a16:creationId xmlns:a16="http://schemas.microsoft.com/office/drawing/2014/main" id="{B9CE22BC-80F5-48DD-AE67-9693A23722F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96" t="62180" r="29165" b="14583"/>
            <a:stretch/>
          </p:blipFill>
          <p:spPr bwMode="auto">
            <a:xfrm>
              <a:off x="5537255" y="4276003"/>
              <a:ext cx="6811706" cy="1602386"/>
            </a:xfrm>
            <a:custGeom>
              <a:avLst/>
              <a:gdLst>
                <a:gd name="connsiteX0" fmla="*/ 0 w 6811706"/>
                <a:gd name="connsiteY0" fmla="*/ 0 h 1602386"/>
                <a:gd name="connsiteX1" fmla="*/ 6811706 w 6811706"/>
                <a:gd name="connsiteY1" fmla="*/ 0 h 1602386"/>
                <a:gd name="connsiteX2" fmla="*/ 6811706 w 6811706"/>
                <a:gd name="connsiteY2" fmla="*/ 1602386 h 1602386"/>
                <a:gd name="connsiteX3" fmla="*/ 0 w 6811706"/>
                <a:gd name="connsiteY3" fmla="*/ 1602386 h 1602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11706" h="1602386">
                  <a:moveTo>
                    <a:pt x="0" y="0"/>
                  </a:moveTo>
                  <a:lnTo>
                    <a:pt x="6811706" y="0"/>
                  </a:lnTo>
                  <a:lnTo>
                    <a:pt x="6811706" y="1602386"/>
                  </a:lnTo>
                  <a:lnTo>
                    <a:pt x="0" y="1602386"/>
                  </a:lnTo>
                  <a:close/>
                </a:path>
              </a:pathLst>
            </a:cu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FCCFD5A-1488-4B10-924E-0A475EDAAAFC}"/>
                </a:ext>
              </a:extLst>
            </p:cNvPr>
            <p:cNvSpPr/>
            <p:nvPr/>
          </p:nvSpPr>
          <p:spPr>
            <a:xfrm rot="16200000">
              <a:off x="8141915" y="1671343"/>
              <a:ext cx="1602386" cy="6811706"/>
            </a:xfrm>
            <a:prstGeom prst="rect">
              <a:avLst/>
            </a:prstGeom>
            <a:solidFill>
              <a:srgbClr val="00346A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13"/>
            </a:p>
          </p:txBody>
        </p:sp>
      </p:grpSp>
      <p:pic>
        <p:nvPicPr>
          <p:cNvPr id="28" name="그림 27">
            <a:extLst>
              <a:ext uri="{FF2B5EF4-FFF2-40B4-BE49-F238E27FC236}">
                <a16:creationId xmlns:a16="http://schemas.microsoft.com/office/drawing/2014/main" id="{AB8C07FC-4EA3-4406-8211-D47CB1F62FD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77" y="5563664"/>
            <a:ext cx="2166195" cy="86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687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20210416095409_ivqhalro.png">
            <a:extLst>
              <a:ext uri="{FF2B5EF4-FFF2-40B4-BE49-F238E27FC236}">
                <a16:creationId xmlns:a16="http://schemas.microsoft.com/office/drawing/2014/main" id="{FC520699-7B4F-48E7-A090-0E3EED1A6DD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" t="2373" b="300"/>
          <a:stretch/>
        </p:blipFill>
        <p:spPr bwMode="auto">
          <a:xfrm>
            <a:off x="-2" y="3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E75F85B-1CC2-495F-8259-ECE02FD43961}"/>
              </a:ext>
            </a:extLst>
          </p:cNvPr>
          <p:cNvSpPr/>
          <p:nvPr userDrawn="1"/>
        </p:nvSpPr>
        <p:spPr>
          <a:xfrm>
            <a:off x="2" y="-2229"/>
            <a:ext cx="12192000" cy="686023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13"/>
          </a:p>
        </p:txBody>
      </p:sp>
    </p:spTree>
    <p:extLst>
      <p:ext uri="{BB962C8B-B14F-4D97-AF65-F5344CB8AC3E}">
        <p14:creationId xmlns:p14="http://schemas.microsoft.com/office/powerpoint/2010/main" val="226758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32867" y="365126"/>
            <a:ext cx="11526266" cy="782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32867" y="1398622"/>
            <a:ext cx="11526266" cy="4778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82312" y="6356354"/>
            <a:ext cx="13117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BDE87-A952-477C-A2E7-7B72BF1BEB6D}" type="datetime1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697912" y="6356354"/>
            <a:ext cx="13117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BCFB9-84F9-4F0A-A45A-887618D04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213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68" r:id="rId6"/>
    <p:sldLayoutId id="2147483669" r:id="rId7"/>
  </p:sldLayoutIdLst>
  <p:hf hdr="0" ftr="0" dt="0"/>
  <p:txStyles>
    <p:titleStyle>
      <a:lvl1pPr algn="l" defTabSz="914354" rtl="0" eaLnBrk="1" latinLnBrk="1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8" indent="-228588" algn="l" defTabSz="914354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5" indent="-228588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3" indent="-228588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19" indent="-228588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7" indent="-228588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8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914354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1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8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1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7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view.kentech.ac.kr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16.png"/><Relationship Id="rId10" Type="http://schemas.openxmlformats.org/officeDocument/2006/relationships/image" Target="../media/image19.png"/><Relationship Id="rId4" Type="http://schemas.openxmlformats.org/officeDocument/2006/relationships/image" Target="../media/image15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496556" y="92"/>
            <a:ext cx="9695444" cy="685782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69995" y="784726"/>
            <a:ext cx="2740138" cy="64701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9995" y="1842500"/>
            <a:ext cx="7811396" cy="1218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ko-KR" sz="3266" b="1" spc="-91" dirty="0">
                <a:solidFill>
                  <a:srgbClr val="00306C"/>
                </a:solidFill>
                <a:latin typeface="HY견고딕"/>
                <a:ea typeface="HY견고딕"/>
              </a:rPr>
              <a:t>Visionary Course - Energy AI</a:t>
            </a:r>
          </a:p>
          <a:p>
            <a:pPr>
              <a:lnSpc>
                <a:spcPct val="120000"/>
              </a:lnSpc>
              <a:defRPr/>
            </a:pPr>
            <a:r>
              <a:rPr lang="en-US" altLang="ko-KR" sz="3266" b="1" spc="-91" dirty="0">
                <a:solidFill>
                  <a:srgbClr val="00306C"/>
                </a:solidFill>
                <a:latin typeface="HY견고딕"/>
                <a:ea typeface="HY견고딕"/>
              </a:rPr>
              <a:t>Week 11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52545" y="3855139"/>
            <a:ext cx="5031130" cy="729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ko-KR" sz="1814" b="1" spc="-91" dirty="0">
                <a:solidFill>
                  <a:srgbClr val="00306C"/>
                </a:solidFill>
              </a:rPr>
              <a:t>May 13, 2022</a:t>
            </a:r>
          </a:p>
          <a:p>
            <a:pPr>
              <a:lnSpc>
                <a:spcPct val="120000"/>
              </a:lnSpc>
              <a:defRPr/>
            </a:pPr>
            <a:r>
              <a:rPr lang="en-US" altLang="ko-KR" sz="1814" b="1" spc="-91" dirty="0">
                <a:solidFill>
                  <a:srgbClr val="00306C"/>
                </a:solidFill>
              </a:rPr>
              <a:t>Giwon Sur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EBF07AB-E8F1-4771-B0C2-5DDDFC3A2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1</a:t>
            </a:fld>
            <a:endParaRPr lang="ko-KR" altLang="en-US" dirty="0"/>
          </a:p>
        </p:txBody>
      </p:sp>
    </p:spTree>
  </p:cSld>
  <p:clrMapOvr>
    <a:masterClrMapping/>
  </p:clrMapOvr>
  <p:transition advTm="1004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8B2130A-6F68-6BA2-40CD-6A0D9319D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4399030-2911-C3E4-7736-2F93522DE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: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BC6598-67AA-A43A-E4B4-3FFBB6AF53D0}"/>
              </a:ext>
            </a:extLst>
          </p:cNvPr>
          <p:cNvSpPr txBox="1"/>
          <p:nvPr/>
        </p:nvSpPr>
        <p:spPr>
          <a:xfrm>
            <a:off x="806824" y="1061301"/>
            <a:ext cx="11921204" cy="1851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altLang="ko-KR" b="1" dirty="0">
                <a:latin typeface="Courier New" panose="02070309020205020404" pitchFamily="49" charset="0"/>
                <a:cs typeface="Courier New" panose="02070309020205020404" pitchFamily="49" charset="0"/>
              </a:rPr>
              <a:t>Make variable environments and execute </a:t>
            </a:r>
            <a:r>
              <a:rPr lang="en-US" altLang="ko-KR" b="1">
                <a:latin typeface="Courier New" panose="02070309020205020404" pitchFamily="49" charset="0"/>
                <a:cs typeface="Courier New" panose="02070309020205020404" pitchFamily="49" charset="0"/>
              </a:rPr>
              <a:t>the model.</a:t>
            </a:r>
            <a:endParaRPr lang="en-US" altLang="ko-KR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Q.3.1. Place the car in opposite direction of Q2 and execute model. </a:t>
            </a:r>
          </a:p>
          <a:p>
            <a:pPr lvl="1"/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Is the model following the road similar? </a:t>
            </a:r>
          </a:p>
          <a:p>
            <a:pPr lvl="1"/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Q.3.2. Place a small obstacle on the road. How’s the car doing? </a:t>
            </a:r>
          </a:p>
          <a:p>
            <a:pPr lvl="1"/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89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93"/>
            <a:ext cx="12191999" cy="685782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531E5C1-7FBA-453D-9677-C41093B0BC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95" y="780202"/>
            <a:ext cx="2740138" cy="6497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CB9608-2974-4A1D-A8C2-579DCFCC6FA9}"/>
              </a:ext>
            </a:extLst>
          </p:cNvPr>
          <p:cNvSpPr txBox="1"/>
          <p:nvPr/>
        </p:nvSpPr>
        <p:spPr>
          <a:xfrm>
            <a:off x="669995" y="1829248"/>
            <a:ext cx="10707066" cy="1239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3266" b="1" spc="-91" dirty="0">
                <a:solidFill>
                  <a:schemeClr val="bg1"/>
                </a:solidFill>
              </a:rPr>
              <a:t>Week 11a – Inference for road following on Jetson Nano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7301770-BE1A-4DBF-89F5-2F5B0C658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D9E76AE-2967-4D6B-9C97-F8E7E0C81BE0}"/>
              </a:ext>
            </a:extLst>
          </p:cNvPr>
          <p:cNvSpPr/>
          <p:nvPr/>
        </p:nvSpPr>
        <p:spPr>
          <a:xfrm>
            <a:off x="10229715" y="0"/>
            <a:ext cx="1962285" cy="3349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나눔고딕" panose="020D0604000000000000" pitchFamily="50" charset="-127"/>
                <a:cs typeface="Segoe UI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https://view.kentech.ac.kr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ea typeface="나눔고딕" panose="020D0604000000000000" pitchFamily="50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000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860E4A78-F623-B060-B0EC-9C40977576D0}"/>
              </a:ext>
            </a:extLst>
          </p:cNvPr>
          <p:cNvSpPr/>
          <p:nvPr/>
        </p:nvSpPr>
        <p:spPr>
          <a:xfrm>
            <a:off x="1904105" y="2013412"/>
            <a:ext cx="6169510" cy="380820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9E0688A-D24D-4C7F-B868-FFFB51EE6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6329B95-0C4B-46ED-A190-B00A8F568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JetRacer</a:t>
            </a:r>
            <a:r>
              <a:rPr lang="en-US" altLang="ko-KR" dirty="0"/>
              <a:t>: Let's start autonomous driving!</a:t>
            </a:r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2C6BF3A-3806-E1CB-48A0-3CF1BD20C88B}"/>
              </a:ext>
            </a:extLst>
          </p:cNvPr>
          <p:cNvSpPr/>
          <p:nvPr/>
        </p:nvSpPr>
        <p:spPr>
          <a:xfrm>
            <a:off x="2409713" y="2279664"/>
            <a:ext cx="5185186" cy="3275704"/>
          </a:xfrm>
          <a:prstGeom prst="roundRect">
            <a:avLst>
              <a:gd name="adj" fmla="val 50000"/>
            </a:avLst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23D5590-FDD2-D486-8500-09587988A71D}"/>
              </a:ext>
            </a:extLst>
          </p:cNvPr>
          <p:cNvSpPr/>
          <p:nvPr/>
        </p:nvSpPr>
        <p:spPr>
          <a:xfrm>
            <a:off x="3212053" y="2847777"/>
            <a:ext cx="3548231" cy="2139478"/>
          </a:xfrm>
          <a:prstGeom prst="roundRect">
            <a:avLst>
              <a:gd name="adj" fmla="val 50000"/>
            </a:avLst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E04E52C9-B282-BB73-68DB-06E249F56C17}"/>
              </a:ext>
            </a:extLst>
          </p:cNvPr>
          <p:cNvSpPr/>
          <p:nvPr/>
        </p:nvSpPr>
        <p:spPr>
          <a:xfrm>
            <a:off x="2834637" y="2565353"/>
            <a:ext cx="4329953" cy="2723762"/>
          </a:xfrm>
          <a:prstGeom prst="roundRect">
            <a:avLst>
              <a:gd name="adj" fmla="val 50000"/>
            </a:avLst>
          </a:prstGeom>
          <a:noFill/>
          <a:ln w="762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6B9F17BF-8FED-0984-468D-921EBA4751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464" b="89947" l="9970" r="89955">
                        <a14:foregroundMark x1="36086" y1="75298" x2="36905" y2="59061"/>
                        <a14:foregroundMark x1="36012" y1="65112" x2="36012" y2="64484"/>
                        <a14:foregroundMark x1="36086" y1="66104" x2="36086" y2="66104"/>
                        <a14:foregroundMark x1="71776" y1="8697" x2="71429" y2="6746"/>
                        <a14:foregroundMark x1="71131" y1="4464" x2="70610" y2="4861"/>
                        <a14:foregroundMark x1="33185" y1="83763" x2="28125" y2="84722"/>
                        <a14:foregroundMark x1="23264" y1="76852" x2="23611" y2="74967"/>
                        <a14:foregroundMark x1="35466" y1="80721" x2="36285" y2="75298"/>
                        <a14:foregroundMark x1="22793" y1="77612" x2="23239" y2="80522"/>
                        <a14:backgroundMark x1="82192" y1="85582" x2="82143" y2="78307"/>
                        <a14:backgroundMark x1="82143" y1="78307" x2="81969" y2="80556"/>
                        <a14:backgroundMark x1="74306" y1="78671" x2="72024" y2="67526"/>
                        <a14:backgroundMark x1="71478" y1="84854" x2="68304" y2="69643"/>
                        <a14:backgroundMark x1="80432" y1="74735" x2="78249" y2="65642"/>
                        <a14:backgroundMark x1="78249" y1="65642" x2="79787" y2="72388"/>
                        <a14:backgroundMark x1="79787" y1="72388" x2="77778" y2="67923"/>
                        <a14:backgroundMark x1="79787" y1="77249" x2="77307" y2="71759"/>
                        <a14:backgroundMark x1="75149" y1="78737" x2="74479" y2="77348"/>
                        <a14:backgroundMark x1="73313" y1="76389" x2="73264" y2="73479"/>
                        <a14:backgroundMark x1="59127" y1="76720" x2="52654" y2="78505"/>
                        <a14:backgroundMark x1="52654" y1="78505" x2="47445" y2="76620"/>
                        <a14:backgroundMark x1="47445" y1="76620" x2="55630" y2="75033"/>
                        <a14:backgroundMark x1="55630" y1="75033" x2="52331" y2="84954"/>
                        <a14:backgroundMark x1="52331" y1="84954" x2="46850" y2="78671"/>
                        <a14:backgroundMark x1="46850" y1="78671" x2="49082" y2="80093"/>
                        <a14:backgroundMark x1="43502" y1="91534" x2="39484" y2="84623"/>
                        <a14:backgroundMark x1="39484" y1="84623" x2="34325" y2="88988"/>
                        <a14:backgroundMark x1="34325" y1="88988" x2="24678" y2="91138"/>
                        <a14:backgroundMark x1="24678" y1="91138" x2="31126" y2="89947"/>
                        <a14:backgroundMark x1="31126" y1="89947" x2="25198" y2="88690"/>
                        <a14:backgroundMark x1="25198" y1="88690" x2="33358" y2="89848"/>
                        <a14:backgroundMark x1="33358" y1="89848" x2="26488" y2="89815"/>
                        <a14:backgroundMark x1="26488" y1="89815" x2="32540" y2="88459"/>
                        <a14:backgroundMark x1="30903" y1="79530" x2="33953" y2="78737"/>
                        <a14:backgroundMark x1="34077" y1="79365" x2="33953" y2="77646"/>
                        <a14:backgroundMark x1="37128" y1="81647" x2="38492" y2="77646"/>
                        <a14:backgroundMark x1="77009" y1="68750" x2="76711" y2="67692"/>
                        <a14:backgroundMark x1="78894" y1="77877" x2="78671" y2="75959"/>
                        <a14:backgroundMark x1="74107" y1="74603" x2="73810" y2="73611"/>
                        <a14:backgroundMark x1="73189" y1="70734" x2="73140" y2="70106"/>
                        <a14:backgroundMark x1="72222" y1="67758" x2="72173" y2="67295"/>
                        <a14:backgroundMark x1="72222" y1="68750" x2="71528" y2="66402"/>
                        <a14:backgroundMark x1="77753" y1="73247" x2="77530" y2="72553"/>
                        <a14:backgroundMark x1="76786" y1="69511" x2="76438" y2="68056"/>
                        <a14:backgroundMark x1="37872" y1="79001" x2="37698" y2="78770"/>
                        <a14:backgroundMark x1="33904" y1="78836" x2="34177" y2="79530"/>
                        <a14:backgroundMark x1="26042" y1="78241" x2="29861" y2="80589"/>
                        <a14:backgroundMark x1="23934" y1="85450" x2="23462" y2="85152"/>
                        <a14:backgroundMark x1="30332" y1="81515" x2="29787" y2="80787"/>
                        <a14:backgroundMark x1="25570" y1="78671" x2="25198" y2="81911"/>
                        <a14:backgroundMark x1="28125" y1="81713" x2="28844" y2="815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2096620" y="1807446"/>
            <a:ext cx="2174837" cy="16311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BFDB63F-8B92-9148-9A75-A1375CF87CB7}"/>
              </a:ext>
            </a:extLst>
          </p:cNvPr>
          <p:cNvSpPr txBox="1"/>
          <p:nvPr/>
        </p:nvSpPr>
        <p:spPr>
          <a:xfrm>
            <a:off x="967828" y="6294299"/>
            <a:ext cx="10441152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pPr lvl="1"/>
            <a:r>
              <a:rPr lang="en-US" altLang="ko-KR" sz="1600" dirty="0">
                <a:solidFill>
                  <a:srgbClr val="1A1A1A"/>
                </a:solidFill>
                <a:latin typeface="DINWebPro"/>
              </a:rPr>
              <a:t>“localhost:8888/lab/tree/</a:t>
            </a:r>
            <a:r>
              <a:rPr lang="en-US" altLang="ko-KR" sz="1600" dirty="0" err="1">
                <a:solidFill>
                  <a:srgbClr val="1A1A1A"/>
                </a:solidFill>
                <a:latin typeface="DINWebPro"/>
              </a:rPr>
              <a:t>jetracer</a:t>
            </a:r>
            <a:r>
              <a:rPr lang="en-US" altLang="ko-KR" sz="1600" dirty="0">
                <a:solidFill>
                  <a:srgbClr val="1A1A1A"/>
                </a:solidFill>
                <a:latin typeface="DINWebPro"/>
              </a:rPr>
              <a:t>/notebooks/</a:t>
            </a:r>
            <a:r>
              <a:rPr lang="en-US" altLang="ko-KR" sz="1600" dirty="0" err="1">
                <a:solidFill>
                  <a:srgbClr val="1A1A1A"/>
                </a:solidFill>
                <a:latin typeface="DINWebPro"/>
              </a:rPr>
              <a:t>road_following.ipynb</a:t>
            </a:r>
            <a:r>
              <a:rPr lang="en-US" altLang="ko-KR" sz="1600" dirty="0">
                <a:solidFill>
                  <a:srgbClr val="1A1A1A"/>
                </a:solidFill>
                <a:latin typeface="DINWebPro"/>
              </a:rPr>
              <a:t>”</a:t>
            </a:r>
          </a:p>
        </p:txBody>
      </p:sp>
      <p:pic>
        <p:nvPicPr>
          <p:cNvPr id="11" name="KakaoTalk_20220511_140453767">
            <a:hlinkClick r:id="" action="ppaction://media"/>
            <a:extLst>
              <a:ext uri="{FF2B5EF4-FFF2-40B4-BE49-F238E27FC236}">
                <a16:creationId xmlns:a16="http://schemas.microsoft.com/office/drawing/2014/main" id="{8B1788E3-8CED-55D1-E446-0A8A873C0C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 rot="5400000">
            <a:off x="7077760" y="2036108"/>
            <a:ext cx="2622003" cy="466133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B87DB58-E987-ED0A-41E7-4C1B8111F9E3}"/>
              </a:ext>
            </a:extLst>
          </p:cNvPr>
          <p:cNvSpPr txBox="1"/>
          <p:nvPr/>
        </p:nvSpPr>
        <p:spPr>
          <a:xfrm>
            <a:off x="1397876" y="5944030"/>
            <a:ext cx="609600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Workspace: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B4529C-A0C6-38A9-5D9C-F8589518BF0D}"/>
              </a:ext>
            </a:extLst>
          </p:cNvPr>
          <p:cNvSpPr txBox="1"/>
          <p:nvPr/>
        </p:nvSpPr>
        <p:spPr>
          <a:xfrm>
            <a:off x="1820455" y="1411498"/>
            <a:ext cx="67145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 Today we will test the pretrained model on the road with 2D-lined track. </a:t>
            </a:r>
            <a:endParaRPr lang="ko-KR" altLang="en-US" dirty="0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F8134644-3886-B5D7-AFCC-716B507A48E1}"/>
              </a:ext>
            </a:extLst>
          </p:cNvPr>
          <p:cNvSpPr/>
          <p:nvPr/>
        </p:nvSpPr>
        <p:spPr>
          <a:xfrm>
            <a:off x="1621803" y="1473279"/>
            <a:ext cx="277501" cy="22706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02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25"/>
    </mc:Choice>
    <mc:Fallback xmlns="">
      <p:transition spd="slow" advTm="23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078E640-BF93-3138-BCEA-C732BA944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D056B56-0492-8C33-2887-E1482E37C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dirty="0"/>
              <a:t>Overview of </a:t>
            </a:r>
            <a:r>
              <a:rPr lang="en-US" altLang="ko-KR" dirty="0" err="1"/>
              <a:t>road_following.ipynb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41B3D9F-C8F4-58E6-0A21-B8B6BBCB7B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6861"/>
          <a:stretch/>
        </p:blipFill>
        <p:spPr>
          <a:xfrm>
            <a:off x="684025" y="1072937"/>
            <a:ext cx="5141167" cy="364430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A4F1ED4-3FBA-464D-A7EF-D6A563B9CB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812"/>
          <a:stretch/>
        </p:blipFill>
        <p:spPr>
          <a:xfrm>
            <a:off x="4963745" y="2939579"/>
            <a:ext cx="5141167" cy="323619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F1176C8-09F0-FC9E-E009-4DF56CF1C41C}"/>
              </a:ext>
            </a:extLst>
          </p:cNvPr>
          <p:cNvSpPr/>
          <p:nvPr/>
        </p:nvSpPr>
        <p:spPr>
          <a:xfrm>
            <a:off x="512528" y="966860"/>
            <a:ext cx="4127789" cy="1129654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6D96D6B-3A40-04F8-C745-7E86B996DF05}"/>
              </a:ext>
            </a:extLst>
          </p:cNvPr>
          <p:cNvSpPr/>
          <p:nvPr/>
        </p:nvSpPr>
        <p:spPr>
          <a:xfrm>
            <a:off x="512528" y="2177113"/>
            <a:ext cx="4127789" cy="254012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138D373-E665-E04C-5405-56B962FF783F}"/>
              </a:ext>
            </a:extLst>
          </p:cNvPr>
          <p:cNvSpPr/>
          <p:nvPr/>
        </p:nvSpPr>
        <p:spPr>
          <a:xfrm>
            <a:off x="4963744" y="2768045"/>
            <a:ext cx="5186709" cy="131914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665E05E-9922-97CF-3A5C-7DBA370E5993}"/>
              </a:ext>
            </a:extLst>
          </p:cNvPr>
          <p:cNvSpPr/>
          <p:nvPr/>
        </p:nvSpPr>
        <p:spPr>
          <a:xfrm>
            <a:off x="4963744" y="4855913"/>
            <a:ext cx="5186709" cy="131914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말풍선: 모서리가 둥근 사각형 10">
            <a:extLst>
              <a:ext uri="{FF2B5EF4-FFF2-40B4-BE49-F238E27FC236}">
                <a16:creationId xmlns:a16="http://schemas.microsoft.com/office/drawing/2014/main" id="{723580B3-ADB8-4224-5ACE-01824CB0435C}"/>
              </a:ext>
            </a:extLst>
          </p:cNvPr>
          <p:cNvSpPr/>
          <p:nvPr/>
        </p:nvSpPr>
        <p:spPr>
          <a:xfrm>
            <a:off x="5611184" y="1161368"/>
            <a:ext cx="2084505" cy="782708"/>
          </a:xfrm>
          <a:prstGeom prst="wedgeRoundRectCallout">
            <a:avLst>
              <a:gd name="adj1" fmla="val -96201"/>
              <a:gd name="adj2" fmla="val 2408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Define model</a:t>
            </a:r>
            <a:endParaRPr lang="ko-KR" altLang="en-US" b="1" dirty="0"/>
          </a:p>
        </p:txBody>
      </p:sp>
      <p:sp>
        <p:nvSpPr>
          <p:cNvPr id="12" name="말풍선: 모서리가 둥근 사각형 11">
            <a:extLst>
              <a:ext uri="{FF2B5EF4-FFF2-40B4-BE49-F238E27FC236}">
                <a16:creationId xmlns:a16="http://schemas.microsoft.com/office/drawing/2014/main" id="{5ABEACBC-682E-89A8-7DBF-3F6AEFCC6B32}"/>
              </a:ext>
            </a:extLst>
          </p:cNvPr>
          <p:cNvSpPr/>
          <p:nvPr/>
        </p:nvSpPr>
        <p:spPr>
          <a:xfrm>
            <a:off x="1828021" y="4858249"/>
            <a:ext cx="2084505" cy="782708"/>
          </a:xfrm>
          <a:prstGeom prst="wedgeRoundRectCallout">
            <a:avLst>
              <a:gd name="adj1" fmla="val -104739"/>
              <a:gd name="adj2" fmla="val -59030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Load pretrained model</a:t>
            </a:r>
            <a:endParaRPr lang="ko-KR" altLang="en-US" b="1" dirty="0"/>
          </a:p>
        </p:txBody>
      </p:sp>
      <p:sp>
        <p:nvSpPr>
          <p:cNvPr id="13" name="말풍선: 모서리가 둥근 사각형 12">
            <a:extLst>
              <a:ext uri="{FF2B5EF4-FFF2-40B4-BE49-F238E27FC236}">
                <a16:creationId xmlns:a16="http://schemas.microsoft.com/office/drawing/2014/main" id="{6EDBA419-49CF-1AF1-545C-EAA63DB81F40}"/>
              </a:ext>
            </a:extLst>
          </p:cNvPr>
          <p:cNvSpPr/>
          <p:nvPr/>
        </p:nvSpPr>
        <p:spPr>
          <a:xfrm>
            <a:off x="8543610" y="1830039"/>
            <a:ext cx="2084505" cy="782708"/>
          </a:xfrm>
          <a:prstGeom prst="wedgeRoundRectCallout">
            <a:avLst>
              <a:gd name="adj1" fmla="val -83836"/>
              <a:gd name="adj2" fmla="val 64852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Configure </a:t>
            </a:r>
          </a:p>
          <a:p>
            <a:pPr algn="ctr"/>
            <a:r>
              <a:rPr lang="en-US" altLang="ko-KR" b="1" dirty="0"/>
              <a:t>racecar &amp; camera </a:t>
            </a:r>
            <a:endParaRPr lang="ko-KR" altLang="en-US" b="1" dirty="0"/>
          </a:p>
        </p:txBody>
      </p:sp>
      <p:sp>
        <p:nvSpPr>
          <p:cNvPr id="14" name="말풍선: 모서리가 둥근 사각형 13">
            <a:extLst>
              <a:ext uri="{FF2B5EF4-FFF2-40B4-BE49-F238E27FC236}">
                <a16:creationId xmlns:a16="http://schemas.microsoft.com/office/drawing/2014/main" id="{08C314EC-C7FF-3D4C-3379-3906EFF4E8D2}"/>
              </a:ext>
            </a:extLst>
          </p:cNvPr>
          <p:cNvSpPr/>
          <p:nvPr/>
        </p:nvSpPr>
        <p:spPr>
          <a:xfrm>
            <a:off x="8613407" y="4491015"/>
            <a:ext cx="2084505" cy="782708"/>
          </a:xfrm>
          <a:prstGeom prst="wedgeRoundRectCallout">
            <a:avLst>
              <a:gd name="adj1" fmla="val -92963"/>
              <a:gd name="adj2" fmla="val 55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Iterative inference</a:t>
            </a:r>
            <a:endParaRPr lang="ko-KR" alt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27458B-E1FD-FE75-3353-CE55301DB23E}"/>
              </a:ext>
            </a:extLst>
          </p:cNvPr>
          <p:cNvSpPr txBox="1"/>
          <p:nvPr/>
        </p:nvSpPr>
        <p:spPr>
          <a:xfrm>
            <a:off x="128108" y="727222"/>
            <a:ext cx="73796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rgbClr val="5B9BD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 </a:t>
            </a:r>
            <a:endParaRPr lang="ko-KR" altLang="en-US" sz="4000" b="1" dirty="0">
              <a:solidFill>
                <a:srgbClr val="5B9BD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38FA83-E577-DA65-E70A-C51B876EF2AD}"/>
              </a:ext>
            </a:extLst>
          </p:cNvPr>
          <p:cNvSpPr txBox="1"/>
          <p:nvPr/>
        </p:nvSpPr>
        <p:spPr>
          <a:xfrm>
            <a:off x="128108" y="2809133"/>
            <a:ext cx="73796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rgbClr val="5B9BD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 </a:t>
            </a:r>
            <a:endParaRPr lang="ko-KR" altLang="en-US" sz="4000" b="1" dirty="0">
              <a:solidFill>
                <a:srgbClr val="5B9BD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86AD32-178E-DCE9-2485-C151F975D2B2}"/>
              </a:ext>
            </a:extLst>
          </p:cNvPr>
          <p:cNvSpPr txBox="1"/>
          <p:nvPr/>
        </p:nvSpPr>
        <p:spPr>
          <a:xfrm>
            <a:off x="4564078" y="2699940"/>
            <a:ext cx="73796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rgbClr val="5B9BD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 </a:t>
            </a:r>
            <a:endParaRPr lang="ko-KR" altLang="en-US" sz="4000" b="1" dirty="0">
              <a:solidFill>
                <a:srgbClr val="5B9BD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3D8C49-653B-DAC0-8057-9643D9D9C260}"/>
              </a:ext>
            </a:extLst>
          </p:cNvPr>
          <p:cNvSpPr txBox="1"/>
          <p:nvPr/>
        </p:nvSpPr>
        <p:spPr>
          <a:xfrm>
            <a:off x="4522909" y="4680886"/>
            <a:ext cx="73796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rgbClr val="5B9BD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 </a:t>
            </a:r>
            <a:endParaRPr lang="ko-KR" altLang="en-US" sz="4000" b="1" dirty="0">
              <a:solidFill>
                <a:srgbClr val="5B9BD5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4702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3F5F9C0B-40B8-9BC1-DC12-17ADA3D0B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1. Define model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41C676-B1F9-6DD0-47D0-B9F271DD8A19}"/>
              </a:ext>
            </a:extLst>
          </p:cNvPr>
          <p:cNvSpPr txBox="1"/>
          <p:nvPr/>
        </p:nvSpPr>
        <p:spPr>
          <a:xfrm>
            <a:off x="1771838" y="4467569"/>
            <a:ext cx="54272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Load model to GPU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27C9499-AC81-C531-3233-159693D74B33}"/>
              </a:ext>
            </a:extLst>
          </p:cNvPr>
          <p:cNvSpPr txBox="1"/>
          <p:nvPr/>
        </p:nvSpPr>
        <p:spPr>
          <a:xfrm>
            <a:off x="6414616" y="2419761"/>
            <a:ext cx="5427233" cy="59490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Declare resnet18 to define model</a:t>
            </a:r>
          </a:p>
          <a:p>
            <a:r>
              <a:rPr lang="en-US" altLang="ko-KR" dirty="0"/>
              <a:t>Set fc layer’s output size as 2 (x, y)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2A2171C-1CC8-50F9-C278-D73FE80732FE}"/>
              </a:ext>
            </a:extLst>
          </p:cNvPr>
          <p:cNvSpPr txBox="1"/>
          <p:nvPr/>
        </p:nvSpPr>
        <p:spPr>
          <a:xfrm>
            <a:off x="6440894" y="1818408"/>
            <a:ext cx="4648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‘apex’ directs a point with x, y coordination </a:t>
            </a:r>
          </a:p>
          <a:p>
            <a:r>
              <a:rPr lang="en-US" altLang="ko-KR" dirty="0"/>
              <a:t>in camera image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2150A81-F016-417A-C16E-130C32999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558" y="1235499"/>
            <a:ext cx="4725904" cy="2193067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B89A9ABB-8313-9573-3E6E-EA06035AB183}"/>
              </a:ext>
            </a:extLst>
          </p:cNvPr>
          <p:cNvSpPr/>
          <p:nvPr/>
        </p:nvSpPr>
        <p:spPr>
          <a:xfrm>
            <a:off x="4385677" y="1892764"/>
            <a:ext cx="2058063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CB8F6FBC-446B-1386-A16B-B74EE56EC144}"/>
              </a:ext>
            </a:extLst>
          </p:cNvPr>
          <p:cNvSpPr/>
          <p:nvPr/>
        </p:nvSpPr>
        <p:spPr>
          <a:xfrm>
            <a:off x="5620437" y="2676151"/>
            <a:ext cx="793473" cy="196820"/>
          </a:xfrm>
          <a:prstGeom prst="rightArrow">
            <a:avLst>
              <a:gd name="adj1" fmla="val 50000"/>
              <a:gd name="adj2" fmla="val 5534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24F94A90-CE88-C28C-C753-70DB48E25C20}"/>
              </a:ext>
            </a:extLst>
          </p:cNvPr>
          <p:cNvSpPr/>
          <p:nvPr/>
        </p:nvSpPr>
        <p:spPr>
          <a:xfrm>
            <a:off x="4385677" y="1437847"/>
            <a:ext cx="2058063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44BCB1-BE2C-EC6D-DEC2-4EC23428FC17}"/>
              </a:ext>
            </a:extLst>
          </p:cNvPr>
          <p:cNvSpPr txBox="1"/>
          <p:nvPr/>
        </p:nvSpPr>
        <p:spPr>
          <a:xfrm>
            <a:off x="6440894" y="1318666"/>
            <a:ext cx="4648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Import modules to define model </a:t>
            </a:r>
            <a:endParaRPr lang="ko-KR" altLang="en-US" dirty="0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C03D45F2-3392-7FAF-CB92-8A10FBB66F72}"/>
              </a:ext>
            </a:extLst>
          </p:cNvPr>
          <p:cNvSpPr/>
          <p:nvPr/>
        </p:nvSpPr>
        <p:spPr>
          <a:xfrm rot="5400000">
            <a:off x="1894520" y="3518784"/>
            <a:ext cx="793473" cy="196820"/>
          </a:xfrm>
          <a:prstGeom prst="rightArrow">
            <a:avLst>
              <a:gd name="adj1" fmla="val 50000"/>
              <a:gd name="adj2" fmla="val 5534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687E4F45-7D6E-3E48-A4DC-2285723CA463}"/>
              </a:ext>
            </a:extLst>
          </p:cNvPr>
          <p:cNvSpPr/>
          <p:nvPr/>
        </p:nvSpPr>
        <p:spPr>
          <a:xfrm rot="5400000">
            <a:off x="2430287" y="3518784"/>
            <a:ext cx="793473" cy="196820"/>
          </a:xfrm>
          <a:prstGeom prst="rightArrow">
            <a:avLst>
              <a:gd name="adj1" fmla="val 50000"/>
              <a:gd name="adj2" fmla="val 5534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DA1BBF41-5B48-C168-5762-926B6B7B3FDD}"/>
              </a:ext>
            </a:extLst>
          </p:cNvPr>
          <p:cNvSpPr/>
          <p:nvPr/>
        </p:nvSpPr>
        <p:spPr>
          <a:xfrm rot="5400000">
            <a:off x="3180875" y="3395126"/>
            <a:ext cx="546154" cy="196821"/>
          </a:xfrm>
          <a:prstGeom prst="rightArrow">
            <a:avLst>
              <a:gd name="adj1" fmla="val 50000"/>
              <a:gd name="adj2" fmla="val 5534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A8989C-EF56-C24B-259C-F6C235478BB5}"/>
              </a:ext>
            </a:extLst>
          </p:cNvPr>
          <p:cNvSpPr txBox="1"/>
          <p:nvPr/>
        </p:nvSpPr>
        <p:spPr>
          <a:xfrm>
            <a:off x="2572437" y="4117445"/>
            <a:ext cx="609600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Set model’s mode as evaluation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D6DA9FC-B948-0E93-5219-9C32293D52ED}"/>
              </a:ext>
            </a:extLst>
          </p:cNvPr>
          <p:cNvSpPr txBox="1"/>
          <p:nvPr/>
        </p:nvSpPr>
        <p:spPr>
          <a:xfrm>
            <a:off x="3277529" y="3766613"/>
            <a:ext cx="609600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Set data type to float16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083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25" grpId="0"/>
      <p:bldP spid="9" grpId="0" animBg="1"/>
      <p:bldP spid="18" grpId="0" animBg="1"/>
      <p:bldP spid="20" grpId="0" animBg="1"/>
      <p:bldP spid="21" grpId="0"/>
      <p:bldP spid="23" grpId="0" animBg="1"/>
      <p:bldP spid="27" grpId="0" animBg="1"/>
      <p:bldP spid="30" grpId="0" animBg="1"/>
      <p:bldP spid="33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471BC4E-B4B4-9377-BE39-8A0A63698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3E1649A-62B1-F428-123B-2AF07B46B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2. Load pretrained model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4C6C43-DB5B-14B2-B8BF-C036C0D7B552}"/>
              </a:ext>
            </a:extLst>
          </p:cNvPr>
          <p:cNvSpPr txBox="1"/>
          <p:nvPr/>
        </p:nvSpPr>
        <p:spPr>
          <a:xfrm>
            <a:off x="5986214" y="3267693"/>
            <a:ext cx="64843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Import Torch2trt for better performance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376063-4D02-E4BE-6451-2D90ADF6C9D5}"/>
              </a:ext>
            </a:extLst>
          </p:cNvPr>
          <p:cNvSpPr txBox="1"/>
          <p:nvPr/>
        </p:nvSpPr>
        <p:spPr>
          <a:xfrm>
            <a:off x="5986214" y="3931401"/>
            <a:ext cx="4082778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Convert model from </a:t>
            </a:r>
            <a:r>
              <a:rPr lang="en-US" altLang="ko-KR" dirty="0" err="1"/>
              <a:t>pytorch</a:t>
            </a:r>
            <a:r>
              <a:rPr lang="en-US" altLang="ko-KR" dirty="0"/>
              <a:t> to </a:t>
            </a:r>
            <a:r>
              <a:rPr lang="en-US" altLang="ko-KR" dirty="0" err="1"/>
              <a:t>TensorRT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02E0FC-5339-24F5-13FB-ED1059EE0AAC}"/>
              </a:ext>
            </a:extLst>
          </p:cNvPr>
          <p:cNvSpPr txBox="1"/>
          <p:nvPr/>
        </p:nvSpPr>
        <p:spPr>
          <a:xfrm>
            <a:off x="5986214" y="4481656"/>
            <a:ext cx="609600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Save converted model parameters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FDA3C7C-2A0A-3C80-6CEE-9FEEF77E3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00" y="3249854"/>
            <a:ext cx="4082777" cy="108087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17D0224-5B2C-4B49-9A77-B6D8876B0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599" y="4460633"/>
            <a:ext cx="4082778" cy="44174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3D15DD1-25EF-4CA0-8588-AF54E7EDAE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0"/>
          <a:stretch/>
        </p:blipFill>
        <p:spPr>
          <a:xfrm>
            <a:off x="814553" y="4984385"/>
            <a:ext cx="4037549" cy="9828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F44115D-E49C-F15E-2EFB-63C559E8FD66}"/>
              </a:ext>
            </a:extLst>
          </p:cNvPr>
          <p:cNvSpPr txBox="1"/>
          <p:nvPr/>
        </p:nvSpPr>
        <p:spPr>
          <a:xfrm>
            <a:off x="5986214" y="3600536"/>
            <a:ext cx="591150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Declare sample data with the same size as target data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1967A2-75F6-E864-D8DA-F0985BA90F5A}"/>
              </a:ext>
            </a:extLst>
          </p:cNvPr>
          <p:cNvSpPr txBox="1"/>
          <p:nvPr/>
        </p:nvSpPr>
        <p:spPr>
          <a:xfrm>
            <a:off x="5986214" y="5484830"/>
            <a:ext cx="609600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Load saved model parameters</a:t>
            </a:r>
            <a:endParaRPr lang="ko-KR" altLang="en-US" dirty="0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0ADE99D5-735F-40F8-AF34-B91B4451289D}"/>
              </a:ext>
            </a:extLst>
          </p:cNvPr>
          <p:cNvSpPr/>
          <p:nvPr/>
        </p:nvSpPr>
        <p:spPr>
          <a:xfrm>
            <a:off x="4881395" y="3820905"/>
            <a:ext cx="1056112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A61D08CC-2DDC-50A9-D1D2-724CEE27CE2D}"/>
              </a:ext>
            </a:extLst>
          </p:cNvPr>
          <p:cNvSpPr/>
          <p:nvPr/>
        </p:nvSpPr>
        <p:spPr>
          <a:xfrm>
            <a:off x="4873845" y="4547900"/>
            <a:ext cx="1056112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9A6CD659-C22F-F7AD-C3DF-6D3D40C94AB3}"/>
              </a:ext>
            </a:extLst>
          </p:cNvPr>
          <p:cNvSpPr/>
          <p:nvPr/>
        </p:nvSpPr>
        <p:spPr>
          <a:xfrm>
            <a:off x="4873845" y="5525090"/>
            <a:ext cx="1056112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3750DF2-3705-C686-65C2-8EE815865065}"/>
              </a:ext>
            </a:extLst>
          </p:cNvPr>
          <p:cNvGrpSpPr/>
          <p:nvPr/>
        </p:nvGrpSpPr>
        <p:grpSpPr>
          <a:xfrm>
            <a:off x="1596941" y="1654167"/>
            <a:ext cx="2869255" cy="1647738"/>
            <a:chOff x="1670512" y="3622423"/>
            <a:chExt cx="3989070" cy="2101918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899D98C-CD6E-43D7-E544-04B299486E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4464" b="89947" l="9970" r="89955">
                          <a14:foregroundMark x1="36086" y1="75298" x2="36905" y2="59061"/>
                          <a14:foregroundMark x1="36012" y1="65112" x2="36012" y2="64484"/>
                          <a14:foregroundMark x1="36086" y1="66104" x2="36086" y2="66104"/>
                          <a14:foregroundMark x1="71776" y1="8697" x2="71429" y2="6746"/>
                          <a14:foregroundMark x1="71131" y1="4464" x2="70610" y2="4861"/>
                          <a14:foregroundMark x1="33185" y1="83763" x2="28125" y2="84722"/>
                          <a14:foregroundMark x1="23264" y1="76852" x2="23611" y2="74967"/>
                          <a14:foregroundMark x1="35466" y1="80721" x2="36285" y2="75298"/>
                          <a14:foregroundMark x1="22793" y1="77612" x2="23239" y2="80522"/>
                          <a14:backgroundMark x1="82192" y1="85582" x2="82143" y2="78307"/>
                          <a14:backgroundMark x1="82143" y1="78307" x2="81969" y2="80556"/>
                          <a14:backgroundMark x1="74306" y1="78671" x2="72024" y2="67526"/>
                          <a14:backgroundMark x1="71478" y1="84854" x2="68304" y2="69643"/>
                          <a14:backgroundMark x1="80432" y1="74735" x2="78249" y2="65642"/>
                          <a14:backgroundMark x1="78249" y1="65642" x2="79787" y2="72388"/>
                          <a14:backgroundMark x1="79787" y1="72388" x2="77778" y2="67923"/>
                          <a14:backgroundMark x1="79787" y1="77249" x2="77307" y2="71759"/>
                          <a14:backgroundMark x1="75149" y1="78737" x2="74479" y2="77348"/>
                          <a14:backgroundMark x1="73313" y1="76389" x2="73264" y2="73479"/>
                          <a14:backgroundMark x1="59127" y1="76720" x2="52654" y2="78505"/>
                          <a14:backgroundMark x1="52654" y1="78505" x2="47445" y2="76620"/>
                          <a14:backgroundMark x1="47445" y1="76620" x2="55630" y2="75033"/>
                          <a14:backgroundMark x1="55630" y1="75033" x2="52331" y2="84954"/>
                          <a14:backgroundMark x1="52331" y1="84954" x2="46850" y2="78671"/>
                          <a14:backgroundMark x1="46850" y1="78671" x2="49082" y2="80093"/>
                          <a14:backgroundMark x1="43502" y1="91534" x2="39484" y2="84623"/>
                          <a14:backgroundMark x1="39484" y1="84623" x2="34325" y2="88988"/>
                          <a14:backgroundMark x1="34325" y1="88988" x2="24678" y2="91138"/>
                          <a14:backgroundMark x1="24678" y1="91138" x2="31126" y2="89947"/>
                          <a14:backgroundMark x1="31126" y1="89947" x2="25198" y2="88690"/>
                          <a14:backgroundMark x1="25198" y1="88690" x2="33358" y2="89848"/>
                          <a14:backgroundMark x1="33358" y1="89848" x2="26488" y2="89815"/>
                          <a14:backgroundMark x1="26488" y1="89815" x2="32540" y2="88459"/>
                          <a14:backgroundMark x1="30903" y1="79530" x2="33953" y2="78737"/>
                          <a14:backgroundMark x1="34077" y1="79365" x2="33953" y2="77646"/>
                          <a14:backgroundMark x1="37128" y1="81647" x2="38492" y2="77646"/>
                          <a14:backgroundMark x1="77009" y1="68750" x2="76711" y2="67692"/>
                          <a14:backgroundMark x1="78894" y1="77877" x2="78671" y2="75959"/>
                          <a14:backgroundMark x1="74107" y1="74603" x2="73810" y2="73611"/>
                          <a14:backgroundMark x1="73189" y1="70734" x2="73140" y2="70106"/>
                          <a14:backgroundMark x1="72222" y1="67758" x2="72173" y2="67295"/>
                          <a14:backgroundMark x1="72222" y1="68750" x2="71528" y2="66402"/>
                          <a14:backgroundMark x1="77753" y1="73247" x2="77530" y2="72553"/>
                          <a14:backgroundMark x1="76786" y1="69511" x2="76438" y2="68056"/>
                          <a14:backgroundMark x1="37872" y1="79001" x2="37698" y2="78770"/>
                          <a14:backgroundMark x1="33904" y1="78836" x2="34177" y2="79530"/>
                          <a14:backgroundMark x1="26042" y1="78241" x2="29861" y2="80589"/>
                          <a14:backgroundMark x1="23934" y1="85450" x2="23462" y2="85152"/>
                          <a14:backgroundMark x1="30332" y1="81515" x2="29787" y2="80787"/>
                          <a14:backgroundMark x1="25570" y1="78671" x2="25198" y2="81911"/>
                          <a14:backgroundMark x1="28125" y1="81713" x2="28844" y2="8154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1537445">
              <a:off x="3013473" y="3967822"/>
              <a:ext cx="2342027" cy="1756519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2941381-53AD-B469-FDFF-DC9B2194A55C}"/>
                </a:ext>
              </a:extLst>
            </p:cNvPr>
            <p:cNvSpPr txBox="1"/>
            <p:nvPr/>
          </p:nvSpPr>
          <p:spPr>
            <a:xfrm>
              <a:off x="3535330" y="3622423"/>
              <a:ext cx="2124252" cy="4318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1600" b="0" i="0">
                  <a:solidFill>
                    <a:srgbClr val="1A1A1A"/>
                  </a:solidFill>
                  <a:effectLst/>
                  <a:latin typeface="DINWebPro"/>
                </a:defRPr>
              </a:lvl1pPr>
            </a:lstStyle>
            <a:p>
              <a:r>
                <a:rPr lang="en-US" altLang="ko-KR" dirty="0"/>
                <a:t>model(resnet18)</a:t>
              </a:r>
              <a:endParaRPr lang="ko-KR" altLang="en-US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0BF153F4-5C0F-E320-61F6-2890B930D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0646" y="4020602"/>
              <a:ext cx="569373" cy="569372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BE94B4DE-8E3F-3DCF-2084-306D613EC5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0512" y="4019110"/>
              <a:ext cx="569373" cy="569372"/>
            </a:xfrm>
            <a:prstGeom prst="rect">
              <a:avLst/>
            </a:prstGeom>
          </p:spPr>
        </p:pic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0CFABEBC-13A6-98CF-E20E-DF7C79DAF067}"/>
                </a:ext>
              </a:extLst>
            </p:cNvPr>
            <p:cNvCxnSpPr>
              <a:stCxn id="25" idx="3"/>
              <a:endCxn id="22" idx="1"/>
            </p:cNvCxnSpPr>
            <p:nvPr/>
          </p:nvCxnSpPr>
          <p:spPr>
            <a:xfrm>
              <a:off x="2239885" y="4303796"/>
              <a:ext cx="1740761" cy="149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460719D7-F9B3-3B5C-F700-726EC832F02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2558" y="1034012"/>
            <a:ext cx="4725904" cy="613459"/>
          </a:xfrm>
          <a:prstGeom prst="rect">
            <a:avLst/>
          </a:prstGeom>
        </p:spPr>
      </p:pic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2B5470FE-1A80-C188-98DA-764BCF96D631}"/>
              </a:ext>
            </a:extLst>
          </p:cNvPr>
          <p:cNvSpPr/>
          <p:nvPr/>
        </p:nvSpPr>
        <p:spPr>
          <a:xfrm>
            <a:off x="5620437" y="1242331"/>
            <a:ext cx="793473" cy="196820"/>
          </a:xfrm>
          <a:prstGeom prst="rightArrow">
            <a:avLst>
              <a:gd name="adj1" fmla="val 50000"/>
              <a:gd name="adj2" fmla="val 5534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73DA20-FB2F-2FB1-7C49-F434096C36F5}"/>
              </a:ext>
            </a:extLst>
          </p:cNvPr>
          <p:cNvSpPr txBox="1"/>
          <p:nvPr/>
        </p:nvSpPr>
        <p:spPr>
          <a:xfrm>
            <a:off x="6450889" y="1171464"/>
            <a:ext cx="54272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Load pretrained model from </a:t>
            </a:r>
            <a:r>
              <a:rPr lang="en-US" altLang="ko-KR" dirty="0">
                <a:solidFill>
                  <a:srgbClr val="C00000"/>
                </a:solidFill>
              </a:rPr>
              <a:t>'~.</a:t>
            </a:r>
            <a:r>
              <a:rPr lang="en-US" altLang="ko-KR" dirty="0" err="1">
                <a:solidFill>
                  <a:srgbClr val="C00000"/>
                </a:solidFill>
              </a:rPr>
              <a:t>pth</a:t>
            </a:r>
            <a:r>
              <a:rPr lang="en-US" altLang="ko-KR" dirty="0">
                <a:solidFill>
                  <a:srgbClr val="C00000"/>
                </a:solidFill>
              </a:rPr>
              <a:t>’ </a:t>
            </a:r>
            <a:r>
              <a:rPr lang="en-US" altLang="ko-KR" dirty="0"/>
              <a:t>file.</a:t>
            </a:r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343DC87C-12DD-B773-68D2-0CC0D1A8A290}"/>
              </a:ext>
            </a:extLst>
          </p:cNvPr>
          <p:cNvSpPr/>
          <p:nvPr/>
        </p:nvSpPr>
        <p:spPr>
          <a:xfrm>
            <a:off x="4881395" y="3403716"/>
            <a:ext cx="1056112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E67132-FCB6-D2CE-83D5-7161D102B280}"/>
              </a:ext>
            </a:extLst>
          </p:cNvPr>
          <p:cNvSpPr txBox="1"/>
          <p:nvPr/>
        </p:nvSpPr>
        <p:spPr>
          <a:xfrm>
            <a:off x="5986214" y="5190966"/>
            <a:ext cx="609600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Declare </a:t>
            </a:r>
            <a:r>
              <a:rPr lang="en-US" altLang="ko-KR" dirty="0" err="1"/>
              <a:t>trt</a:t>
            </a:r>
            <a:r>
              <a:rPr lang="en-US" altLang="ko-KR" dirty="0"/>
              <a:t> model which stores the original model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6667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9" grpId="0"/>
      <p:bldP spid="11" grpId="0"/>
      <p:bldP spid="18" grpId="0"/>
      <p:bldP spid="23" grpId="0"/>
      <p:bldP spid="24" grpId="0" animBg="1"/>
      <p:bldP spid="26" grpId="0" animBg="1"/>
      <p:bldP spid="27" grpId="0" animBg="1"/>
      <p:bldP spid="30" grpId="0" animBg="1"/>
      <p:bldP spid="31" grpId="0"/>
      <p:bldP spid="32" grpId="0" animBg="1"/>
      <p:bldP spid="3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B8D09BF-8A24-A513-9FC5-D0F8101C3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D568C31-73A8-A96B-5FD0-13651D96E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</a:t>
            </a:r>
            <a:r>
              <a:rPr lang="en-US" altLang="ko-KR" dirty="0"/>
              <a:t>C</a:t>
            </a:r>
            <a:r>
              <a:rPr lang="en-US" altLang="ko-KR" b="1" dirty="0"/>
              <a:t>onfigure race car and camera </a:t>
            </a:r>
            <a:endParaRPr lang="ko-KR" altLang="en-US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A0C9B63-9E7F-461D-2287-42AC4F403A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07"/>
          <a:stretch/>
        </p:blipFill>
        <p:spPr>
          <a:xfrm>
            <a:off x="793695" y="1322167"/>
            <a:ext cx="4925442" cy="91653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064F6C1-14E1-BB4A-D3D0-CC8CFD2CB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696" y="2748291"/>
            <a:ext cx="4925442" cy="1045943"/>
          </a:xfrm>
          <a:prstGeom prst="rect">
            <a:avLst/>
          </a:prstGeom>
        </p:spPr>
      </p:pic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A98100C0-848E-07F3-EC29-E61321263329}"/>
              </a:ext>
            </a:extLst>
          </p:cNvPr>
          <p:cNvSpPr/>
          <p:nvPr/>
        </p:nvSpPr>
        <p:spPr>
          <a:xfrm>
            <a:off x="5777223" y="1682024"/>
            <a:ext cx="1161723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3647253-5BCA-E2DE-090E-FABE99AC680E}"/>
              </a:ext>
            </a:extLst>
          </p:cNvPr>
          <p:cNvSpPr txBox="1"/>
          <p:nvPr/>
        </p:nvSpPr>
        <p:spPr>
          <a:xfrm>
            <a:off x="6997032" y="1608624"/>
            <a:ext cx="591150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Create race car class</a:t>
            </a:r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217B55BD-662F-B9CE-7786-9C8E8DA8A96B}"/>
              </a:ext>
            </a:extLst>
          </p:cNvPr>
          <p:cNvSpPr/>
          <p:nvPr/>
        </p:nvSpPr>
        <p:spPr>
          <a:xfrm>
            <a:off x="5777223" y="3074291"/>
            <a:ext cx="1161723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810BB42-157C-57C7-747C-72A5D2C26D9A}"/>
              </a:ext>
            </a:extLst>
          </p:cNvPr>
          <p:cNvSpPr txBox="1"/>
          <p:nvPr/>
        </p:nvSpPr>
        <p:spPr>
          <a:xfrm>
            <a:off x="6997032" y="3011724"/>
            <a:ext cx="591150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Create camera class</a:t>
            </a:r>
          </a:p>
        </p:txBody>
      </p:sp>
    </p:spTree>
    <p:extLst>
      <p:ext uri="{BB962C8B-B14F-4D97-AF65-F5344CB8AC3E}">
        <p14:creationId xmlns:p14="http://schemas.microsoft.com/office/powerpoint/2010/main" val="103865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37" grpId="0" animBg="1"/>
      <p:bldP spid="3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B8D09BF-8A24-A513-9FC5-D0F8101C3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D568C31-73A8-A96B-5FD0-13651D96E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4. </a:t>
            </a:r>
            <a:r>
              <a:rPr lang="en-US" altLang="ko-KR" b="1" dirty="0"/>
              <a:t>Iterative inference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05B611A-3648-D524-4E13-2E2429F75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00" y="1321200"/>
            <a:ext cx="4343931" cy="2621512"/>
          </a:xfrm>
          <a:prstGeom prst="rect">
            <a:avLst/>
          </a:prstGeom>
        </p:spPr>
      </p:pic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2A9EBF1B-B491-58FD-6774-327B07120D1D}"/>
              </a:ext>
            </a:extLst>
          </p:cNvPr>
          <p:cNvSpPr/>
          <p:nvPr/>
        </p:nvSpPr>
        <p:spPr>
          <a:xfrm>
            <a:off x="4605318" y="1993081"/>
            <a:ext cx="1161723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EC5F6C-5832-FEFD-F30C-593C0E8B9566}"/>
              </a:ext>
            </a:extLst>
          </p:cNvPr>
          <p:cNvSpPr txBox="1"/>
          <p:nvPr/>
        </p:nvSpPr>
        <p:spPr>
          <a:xfrm>
            <a:off x="6027712" y="2283557"/>
            <a:ext cx="424615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Set </a:t>
            </a:r>
            <a:r>
              <a:rPr lang="en-US" altLang="ko-KR"/>
              <a:t>throttle</a:t>
            </a:r>
            <a:r>
              <a:rPr lang="ko-KR" altLang="en-US"/>
              <a:t> </a:t>
            </a:r>
            <a:r>
              <a:rPr lang="en-US" altLang="ko-KR"/>
              <a:t>to </a:t>
            </a:r>
            <a:r>
              <a:rPr lang="en-US" altLang="ko-KR" dirty="0"/>
              <a:t>fixed value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80B787C-C79E-2891-EFA8-D62584084C5D}"/>
              </a:ext>
            </a:extLst>
          </p:cNvPr>
          <p:cNvSpPr txBox="1"/>
          <p:nvPr/>
        </p:nvSpPr>
        <p:spPr>
          <a:xfrm>
            <a:off x="6027712" y="1878908"/>
            <a:ext cx="424615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Set fixed multiplier and adder for steering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D0BED87-4042-9B50-76DF-1DC8A6DFD335}"/>
              </a:ext>
            </a:extLst>
          </p:cNvPr>
          <p:cNvSpPr txBox="1"/>
          <p:nvPr/>
        </p:nvSpPr>
        <p:spPr>
          <a:xfrm>
            <a:off x="6027712" y="2809037"/>
            <a:ext cx="42461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Read real-time image from camera </a:t>
            </a:r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3C9760A2-303F-0AAE-EA52-111B5A0FB33B}"/>
              </a:ext>
            </a:extLst>
          </p:cNvPr>
          <p:cNvSpPr/>
          <p:nvPr/>
        </p:nvSpPr>
        <p:spPr>
          <a:xfrm>
            <a:off x="4605318" y="2347422"/>
            <a:ext cx="1161723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9A828238-466D-D0A1-46C7-08AE06F8E7C6}"/>
              </a:ext>
            </a:extLst>
          </p:cNvPr>
          <p:cNvSpPr/>
          <p:nvPr/>
        </p:nvSpPr>
        <p:spPr>
          <a:xfrm>
            <a:off x="5100038" y="2936409"/>
            <a:ext cx="655763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518BAD6-7B7C-33F1-57BF-32D85057E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238" y="4136106"/>
            <a:ext cx="3313342" cy="2367728"/>
          </a:xfrm>
          <a:prstGeom prst="rect">
            <a:avLst/>
          </a:prstGeom>
        </p:spPr>
      </p:pic>
      <p:sp>
        <p:nvSpPr>
          <p:cNvPr id="38" name="화살표: 오른쪽 37">
            <a:extLst>
              <a:ext uri="{FF2B5EF4-FFF2-40B4-BE49-F238E27FC236}">
                <a16:creationId xmlns:a16="http://schemas.microsoft.com/office/drawing/2014/main" id="{3193D2A5-D619-EE62-13A4-3CB4E2F38DE7}"/>
              </a:ext>
            </a:extLst>
          </p:cNvPr>
          <p:cNvSpPr/>
          <p:nvPr/>
        </p:nvSpPr>
        <p:spPr>
          <a:xfrm>
            <a:off x="5100037" y="5633046"/>
            <a:ext cx="655763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4CD4748-1BE7-9F6A-F4E6-9557D717C5CF}"/>
              </a:ext>
            </a:extLst>
          </p:cNvPr>
          <p:cNvSpPr txBox="1"/>
          <p:nvPr/>
        </p:nvSpPr>
        <p:spPr>
          <a:xfrm>
            <a:off x="6027712" y="5521249"/>
            <a:ext cx="4246150" cy="3436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Return normalized image values</a:t>
            </a: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216345E6-0781-860E-0CF7-FBC7A33815D8}"/>
              </a:ext>
            </a:extLst>
          </p:cNvPr>
          <p:cNvSpPr/>
          <p:nvPr/>
        </p:nvSpPr>
        <p:spPr>
          <a:xfrm>
            <a:off x="5100037" y="3320901"/>
            <a:ext cx="655763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72D205-FE86-24E0-8D31-CB54AE5B35D8}"/>
              </a:ext>
            </a:extLst>
          </p:cNvPr>
          <p:cNvSpPr txBox="1"/>
          <p:nvPr/>
        </p:nvSpPr>
        <p:spPr>
          <a:xfrm>
            <a:off x="6027711" y="3264337"/>
            <a:ext cx="51967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Feed image values and get the output from the model</a:t>
            </a: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E2455AF7-3BB0-2A77-8C6B-E8BA75E8BA30}"/>
              </a:ext>
            </a:extLst>
          </p:cNvPr>
          <p:cNvSpPr/>
          <p:nvPr/>
        </p:nvSpPr>
        <p:spPr>
          <a:xfrm>
            <a:off x="5100037" y="3622331"/>
            <a:ext cx="655763" cy="1968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DC0FC6-BB67-03D9-CCF2-66AFC62BC0D2}"/>
              </a:ext>
            </a:extLst>
          </p:cNvPr>
          <p:cNvSpPr txBox="1"/>
          <p:nvPr/>
        </p:nvSpPr>
        <p:spPr>
          <a:xfrm>
            <a:off x="6027711" y="3565767"/>
            <a:ext cx="51967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600" b="0" i="0">
                <a:solidFill>
                  <a:srgbClr val="1A1A1A"/>
                </a:solidFill>
                <a:effectLst/>
                <a:latin typeface="DINWebPro"/>
              </a:defRPr>
            </a:lvl1pPr>
          </a:lstStyle>
          <a:p>
            <a:r>
              <a:rPr lang="en-US" altLang="ko-KR" dirty="0"/>
              <a:t>From output, car inferences steering value</a:t>
            </a:r>
          </a:p>
        </p:txBody>
      </p:sp>
    </p:spTree>
    <p:extLst>
      <p:ext uri="{BB962C8B-B14F-4D97-AF65-F5344CB8AC3E}">
        <p14:creationId xmlns:p14="http://schemas.microsoft.com/office/powerpoint/2010/main" val="1303198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9" grpId="0"/>
      <p:bldP spid="27" grpId="0"/>
      <p:bldP spid="35" grpId="0"/>
      <p:bldP spid="36" grpId="0" animBg="1"/>
      <p:bldP spid="37" grpId="0" animBg="1"/>
      <p:bldP spid="38" grpId="0" animBg="1"/>
      <p:bldP spid="39" grpId="0"/>
      <p:bldP spid="14" grpId="0" animBg="1"/>
      <p:bldP spid="15" grpId="0"/>
      <p:bldP spid="16" grpId="0" animBg="1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8B2130A-6F68-6BA2-40CD-6A0D9319D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BCFB9-84F9-4F0A-A45A-887618D04395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4399030-2911-C3E4-7736-2F93522DE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: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BC6598-67AA-A43A-E4B4-3FFBB6AF53D0}"/>
              </a:ext>
            </a:extLst>
          </p:cNvPr>
          <p:cNvSpPr txBox="1"/>
          <p:nvPr/>
        </p:nvSpPr>
        <p:spPr>
          <a:xfrm>
            <a:off x="806824" y="1061301"/>
            <a:ext cx="10864914" cy="2102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eriod" startAt="3"/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lvl="1"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2pPr>
          </a:lstStyle>
          <a:p>
            <a:pPr>
              <a:buFont typeface="+mj-lt"/>
              <a:buAutoNum type="arabicPeriod"/>
            </a:pPr>
            <a:r>
              <a:rPr lang="en-US" altLang="ko-KR" b="1" dirty="0"/>
              <a:t>Upload pretrained model.</a:t>
            </a:r>
          </a:p>
          <a:p>
            <a:pPr>
              <a:buFont typeface="+mj-lt"/>
              <a:buAutoNum type="arabicPeriod"/>
            </a:pPr>
            <a:endParaRPr lang="en-US" altLang="ko-KR" dirty="0"/>
          </a:p>
          <a:p>
            <a:pPr lvl="1"/>
            <a:r>
              <a:rPr lang="en-US" altLang="ko-KR" dirty="0"/>
              <a:t>Q.1.1. Download trained model “</a:t>
            </a:r>
            <a:r>
              <a:rPr lang="ko-KR" altLang="ko-KR" dirty="0" err="1"/>
              <a:t>road_following_model</a:t>
            </a:r>
            <a:r>
              <a:rPr lang="en-US" altLang="ko-KR" dirty="0"/>
              <a:t>_</a:t>
            </a:r>
            <a:r>
              <a:rPr lang="en-US" altLang="ko-KR" dirty="0" err="1"/>
              <a:t>gwsur.pth</a:t>
            </a:r>
            <a:r>
              <a:rPr lang="en-US" altLang="ko-KR" dirty="0"/>
              <a:t>“ from LMS.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Q.1.2. Visit to localhost:8888/lab/tree/</a:t>
            </a:r>
            <a:r>
              <a:rPr lang="en-US" altLang="ko-KR" dirty="0" err="1"/>
              <a:t>jetracer</a:t>
            </a:r>
            <a:r>
              <a:rPr lang="en-US" altLang="ko-KR" dirty="0"/>
              <a:t>/notebooks/</a:t>
            </a:r>
            <a:r>
              <a:rPr lang="en-US" altLang="ko-KR" dirty="0" err="1"/>
              <a:t>road_following.ipynb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Q.1.3. Upload the model </a:t>
            </a:r>
            <a:r>
              <a:rPr lang="en-US" altLang="ko-KR" dirty="0" err="1"/>
              <a:t>pth</a:t>
            </a:r>
            <a:r>
              <a:rPr lang="en-US" altLang="ko-KR" dirty="0"/>
              <a:t> file and write the models name on code </a:t>
            </a:r>
            <a:r>
              <a:rPr lang="ko-KR" altLang="ko-KR" dirty="0" err="1"/>
              <a:t>model.load_state_dict</a:t>
            </a:r>
            <a:r>
              <a:rPr lang="ko-KR" altLang="ko-KR" dirty="0"/>
              <a:t>(</a:t>
            </a:r>
            <a:r>
              <a:rPr lang="ko-KR" altLang="ko-KR" dirty="0" err="1"/>
              <a:t>torch.load</a:t>
            </a:r>
            <a:r>
              <a:rPr lang="ko-KR" altLang="ko-KR" dirty="0"/>
              <a:t>('</a:t>
            </a:r>
            <a:r>
              <a:rPr lang="ko-KR" altLang="ko-KR" dirty="0" err="1"/>
              <a:t>road_following_model</a:t>
            </a:r>
            <a:r>
              <a:rPr lang="en-US" altLang="ko-KR" dirty="0"/>
              <a:t>_</a:t>
            </a:r>
            <a:r>
              <a:rPr lang="en-US" altLang="ko-KR" dirty="0" err="1"/>
              <a:t>gwsur</a:t>
            </a:r>
            <a:r>
              <a:rPr lang="ko-KR" altLang="ko-KR" dirty="0"/>
              <a:t>.</a:t>
            </a:r>
            <a:r>
              <a:rPr lang="ko-KR" altLang="ko-KR" dirty="0" err="1"/>
              <a:t>pth</a:t>
            </a:r>
            <a:r>
              <a:rPr lang="ko-KR" altLang="ko-KR" dirty="0"/>
              <a:t>'))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7FB53B-4EFB-8A53-DE3F-792DEF3BEFD0}"/>
              </a:ext>
            </a:extLst>
          </p:cNvPr>
          <p:cNvSpPr txBox="1"/>
          <p:nvPr/>
        </p:nvSpPr>
        <p:spPr>
          <a:xfrm>
            <a:off x="806819" y="3508526"/>
            <a:ext cx="11526266" cy="2856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eriod" startAt="3"/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lvl="1"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2pPr>
          </a:lstStyle>
          <a:p>
            <a:pPr>
              <a:buFont typeface="+mj-lt"/>
              <a:buAutoNum type="arabicPeriod" startAt="2"/>
            </a:pPr>
            <a:r>
              <a:rPr lang="en-US" altLang="ko-KR" b="1" dirty="0"/>
              <a:t>Observe and execute the model.</a:t>
            </a:r>
          </a:p>
          <a:p>
            <a:pPr>
              <a:buFont typeface="+mj-lt"/>
              <a:buAutoNum type="arabicPeriod" startAt="2"/>
            </a:pPr>
            <a:endParaRPr lang="en-US" altLang="ko-KR" dirty="0"/>
          </a:p>
          <a:p>
            <a:pPr lvl="1"/>
            <a:r>
              <a:rPr lang="en-US" altLang="ko-KR" dirty="0"/>
              <a:t>Q.2.1. Unfold the track in suitable place. And put the car on the track.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Q.2.2. Run codes along with the cell.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Q.2.3(optional). Reference and use “</a:t>
            </a:r>
            <a:r>
              <a:rPr lang="en-US" altLang="ko-KR" dirty="0" err="1"/>
              <a:t>teleoperation.ipynb</a:t>
            </a:r>
            <a:r>
              <a:rPr lang="en-US" altLang="ko-KR" dirty="0"/>
              <a:t>” code to prevent missing car. 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Q.2.4. Observe the car’s trace. Are the steering and throttle are suitable?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Q.2.5. Control the value of throttle (slower or faster).</a:t>
            </a:r>
          </a:p>
        </p:txBody>
      </p:sp>
    </p:spTree>
    <p:extLst>
      <p:ext uri="{BB962C8B-B14F-4D97-AF65-F5344CB8AC3E}">
        <p14:creationId xmlns:p14="http://schemas.microsoft.com/office/powerpoint/2010/main" val="2199237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14479</TotalTime>
  <Words>571</Words>
  <Application>Microsoft Office PowerPoint</Application>
  <PresentationFormat>와이드스크린</PresentationFormat>
  <Paragraphs>97</Paragraphs>
  <Slides>10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DINWebPro</vt:lpstr>
      <vt:lpstr>HY견고딕</vt:lpstr>
      <vt:lpstr>IBMPlexMono</vt:lpstr>
      <vt:lpstr>맑은 고딕</vt:lpstr>
      <vt:lpstr>Arial</vt:lpstr>
      <vt:lpstr>Courier New</vt:lpstr>
      <vt:lpstr>Segoe UI</vt:lpstr>
      <vt:lpstr>Tahoma</vt:lpstr>
      <vt:lpstr>Office 테마</vt:lpstr>
      <vt:lpstr>PowerPoint 프레젠테이션</vt:lpstr>
      <vt:lpstr>PowerPoint 프레젠테이션</vt:lpstr>
      <vt:lpstr>JetRacer: Let's start autonomous driving!</vt:lpstr>
      <vt:lpstr>Overview of road_following.ipynb</vt:lpstr>
      <vt:lpstr>1. Define model</vt:lpstr>
      <vt:lpstr>2. Load pretrained model</vt:lpstr>
      <vt:lpstr>3. Configure race car and camera </vt:lpstr>
      <vt:lpstr>4. Iterative inference</vt:lpstr>
      <vt:lpstr>Experiments :</vt:lpstr>
      <vt:lpstr>Experiments :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양 원빈</dc:creator>
  <cp:lastModifiedBy>김소희 에너지AI트랙/</cp:lastModifiedBy>
  <cp:revision>909</cp:revision>
  <dcterms:created xsi:type="dcterms:W3CDTF">2021-07-29T02:42:21Z</dcterms:created>
  <dcterms:modified xsi:type="dcterms:W3CDTF">2022-10-25T11:48:24Z</dcterms:modified>
  <cp:version/>
</cp:coreProperties>
</file>